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39"/>
  </p:notesMasterIdLst>
  <p:sldIdLst>
    <p:sldId id="256" r:id="rId2"/>
    <p:sldId id="258" r:id="rId3"/>
    <p:sldId id="261" r:id="rId4"/>
    <p:sldId id="262" r:id="rId5"/>
    <p:sldId id="305" r:id="rId6"/>
    <p:sldId id="263" r:id="rId7"/>
    <p:sldId id="307" r:id="rId8"/>
    <p:sldId id="264" r:id="rId9"/>
    <p:sldId id="306" r:id="rId10"/>
    <p:sldId id="308" r:id="rId11"/>
    <p:sldId id="309" r:id="rId12"/>
    <p:sldId id="310" r:id="rId13"/>
    <p:sldId id="312" r:id="rId14"/>
    <p:sldId id="311" r:id="rId15"/>
    <p:sldId id="314" r:id="rId16"/>
    <p:sldId id="315" r:id="rId17"/>
    <p:sldId id="335" r:id="rId18"/>
    <p:sldId id="316" r:id="rId19"/>
    <p:sldId id="331" r:id="rId20"/>
    <p:sldId id="317" r:id="rId21"/>
    <p:sldId id="318" r:id="rId22"/>
    <p:sldId id="319" r:id="rId23"/>
    <p:sldId id="320" r:id="rId24"/>
    <p:sldId id="321" r:id="rId25"/>
    <p:sldId id="322" r:id="rId26"/>
    <p:sldId id="324" r:id="rId27"/>
    <p:sldId id="323" r:id="rId28"/>
    <p:sldId id="334" r:id="rId29"/>
    <p:sldId id="332" r:id="rId30"/>
    <p:sldId id="325" r:id="rId31"/>
    <p:sldId id="326" r:id="rId32"/>
    <p:sldId id="327" r:id="rId33"/>
    <p:sldId id="329" r:id="rId34"/>
    <p:sldId id="328" r:id="rId35"/>
    <p:sldId id="330" r:id="rId36"/>
    <p:sldId id="336" r:id="rId37"/>
    <p:sldId id="333" r:id="rId38"/>
  </p:sldIdLst>
  <p:sldSz cx="9144000" cy="5143500" type="screen16x9"/>
  <p:notesSz cx="6858000" cy="9144000"/>
  <p:embeddedFontLst>
    <p:embeddedFont>
      <p:font typeface="Montserrat" panose="00000500000000000000" pitchFamily="2" charset="0"/>
      <p:regular r:id="rId40"/>
      <p:bold r:id="rId41"/>
      <p:italic r:id="rId42"/>
      <p:boldItalic r:id="rId43"/>
    </p:embeddedFont>
    <p:embeddedFont>
      <p:font typeface="Montserrat ExtraBold" panose="00000900000000000000" pitchFamily="2" charset="0"/>
      <p:bold r:id="rId44"/>
      <p:boldItalic r:id="rId45"/>
    </p:embeddedFont>
    <p:embeddedFont>
      <p:font typeface="Montserrat ExtraLight" panose="00000300000000000000" pitchFamily="2" charset="0"/>
      <p:regular r:id="rId46"/>
      <p:bold r:id="rId47"/>
      <p:italic r:id="rId48"/>
      <p:boldItalic r:id="rId49"/>
    </p:embeddedFont>
    <p:embeddedFont>
      <p:font typeface="Verdana" panose="020B0604030504040204" pitchFamily="3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8EA177-64A7-48D7-B752-39BD01E903F5}">
  <a:tblStyle styleId="{6E8EA177-64A7-48D7-B752-39BD01E903F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759" autoAdjust="0"/>
  </p:normalViewPr>
  <p:slideViewPr>
    <p:cSldViewPr snapToGrid="0">
      <p:cViewPr varScale="1">
        <p:scale>
          <a:sx n="87" d="100"/>
          <a:sy n="87" d="100"/>
        </p:scale>
        <p:origin x="1330"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2.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Parle de </a:t>
            </a:r>
            <a:r>
              <a:rPr lang="fr-FR" dirty="0" err="1"/>
              <a:t>bash</a:t>
            </a:r>
            <a:r>
              <a:rPr lang="fr-FR" dirty="0"/>
              <a:t> script </a:t>
            </a:r>
            <a:r>
              <a:rPr lang="fr-FR" dirty="0" err="1"/>
              <a:t>definitions</a:t>
            </a:r>
            <a:r>
              <a:rPr lang="fr-FR" dirty="0"/>
              <a:t>, variables, azure cli est un </a:t>
            </a:r>
            <a:r>
              <a:rPr lang="fr-FR" dirty="0" err="1"/>
              <a:t>otil</a:t>
            </a:r>
            <a:r>
              <a:rPr lang="fr-FR" dirty="0"/>
              <a:t> qui permet d’interagir avec des ressources et service </a:t>
            </a:r>
            <a:r>
              <a:rPr lang="fr-FR" dirty="0" err="1"/>
              <a:t>dAzure</a:t>
            </a:r>
            <a:r>
              <a:rPr lang="fr-FR" dirty="0"/>
              <a:t>, permet de </a:t>
            </a:r>
            <a:r>
              <a:rPr lang="fr-FR" dirty="0" err="1"/>
              <a:t>gerer</a:t>
            </a:r>
            <a:r>
              <a:rPr lang="fr-FR" dirty="0"/>
              <a:t>, </a:t>
            </a:r>
            <a:r>
              <a:rPr lang="fr-FR" dirty="0" err="1"/>
              <a:t>deployer</a:t>
            </a:r>
            <a:r>
              <a:rPr lang="fr-FR" dirty="0"/>
              <a:t>, automatiser des </a:t>
            </a:r>
            <a:r>
              <a:rPr lang="fr-FR" dirty="0" err="1"/>
              <a:t>operations</a:t>
            </a:r>
            <a:r>
              <a:rPr lang="fr-FR" dirty="0"/>
              <a:t> dans le cloud </a:t>
            </a:r>
            <a:r>
              <a:rPr lang="fr-FR" dirty="0" err="1"/>
              <a:t>Mic</a:t>
            </a:r>
            <a:r>
              <a:rPr lang="fr-FR" dirty="0"/>
              <a:t> Azure. Bash et </a:t>
            </a:r>
            <a:r>
              <a:rPr lang="fr-FR" dirty="0" err="1"/>
              <a:t>Powershell</a:t>
            </a:r>
            <a:r>
              <a:rPr lang="fr-FR" dirty="0"/>
              <a:t> les deux marche script.</a:t>
            </a:r>
            <a:endParaRPr dirty="0"/>
          </a:p>
        </p:txBody>
      </p:sp>
    </p:spTree>
    <p:extLst>
      <p:ext uri="{BB962C8B-B14F-4D97-AF65-F5344CB8AC3E}">
        <p14:creationId xmlns:p14="http://schemas.microsoft.com/office/powerpoint/2010/main" val="1892719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Parle du </a:t>
            </a:r>
            <a:r>
              <a:rPr lang="fr-FR" dirty="0" err="1"/>
              <a:t>connention</a:t>
            </a:r>
            <a:r>
              <a:rPr lang="fr-FR" dirty="0"/>
              <a:t> sur </a:t>
            </a:r>
            <a:r>
              <a:rPr lang="fr-FR" dirty="0" err="1"/>
              <a:t>vm</a:t>
            </a:r>
            <a:r>
              <a:rPr lang="fr-FR" dirty="0"/>
              <a:t> en utilisant des </a:t>
            </a:r>
            <a:r>
              <a:rPr lang="fr-FR" dirty="0" err="1"/>
              <a:t>ip</a:t>
            </a:r>
            <a:r>
              <a:rPr lang="fr-FR" dirty="0"/>
              <a:t> public de </a:t>
            </a:r>
            <a:r>
              <a:rPr lang="fr-FR" dirty="0" err="1"/>
              <a:t>vm</a:t>
            </a:r>
            <a:r>
              <a:rPr lang="fr-FR" dirty="0"/>
              <a:t>, </a:t>
            </a:r>
            <a:r>
              <a:rPr lang="fr-FR" dirty="0" err="1"/>
              <a:t>sudo</a:t>
            </a:r>
            <a:r>
              <a:rPr lang="fr-FR" dirty="0"/>
              <a:t> </a:t>
            </a:r>
            <a:r>
              <a:rPr lang="fr-FR" dirty="0" err="1"/>
              <a:t>apt</a:t>
            </a:r>
            <a:r>
              <a:rPr lang="fr-FR" dirty="0"/>
              <a:t> update et </a:t>
            </a:r>
            <a:r>
              <a:rPr lang="fr-FR" dirty="0" err="1"/>
              <a:t>resultat</a:t>
            </a:r>
            <a:r>
              <a:rPr lang="fr-FR" dirty="0"/>
              <a:t> a la fin.</a:t>
            </a:r>
            <a:endParaRPr dirty="0"/>
          </a:p>
        </p:txBody>
      </p:sp>
    </p:spTree>
    <p:extLst>
      <p:ext uri="{BB962C8B-B14F-4D97-AF65-F5344CB8AC3E}">
        <p14:creationId xmlns:p14="http://schemas.microsoft.com/office/powerpoint/2010/main" val="3100704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err="1"/>
              <a:t>Terraform</a:t>
            </a:r>
            <a:r>
              <a:rPr lang="fr-FR" dirty="0"/>
              <a:t> est un outil de ligne de commande open-source, développé en </a:t>
            </a:r>
            <a:r>
              <a:rPr lang="fr-FR" dirty="0" err="1"/>
              <a:t>Golang</a:t>
            </a:r>
            <a:r>
              <a:rPr lang="fr-FR" dirty="0"/>
              <a:t> par </a:t>
            </a:r>
            <a:r>
              <a:rPr lang="fr-FR" dirty="0" err="1"/>
              <a:t>HashiCorp</a:t>
            </a:r>
            <a:r>
              <a:rPr lang="fr-FR" dirty="0"/>
              <a:t>. Il permet d’automatiser le déploiement d’infrastructures compatibles sur plusieurs </a:t>
            </a:r>
            <a:r>
              <a:rPr lang="fr-FR" dirty="0" err="1"/>
              <a:t>clouds</a:t>
            </a:r>
            <a:r>
              <a:rPr lang="fr-FR" dirty="0"/>
              <a:t> (AWS, Azure, </a:t>
            </a:r>
            <a:r>
              <a:rPr lang="fr-FR" dirty="0" err="1"/>
              <a:t>Flexibleengine</a:t>
            </a:r>
            <a:r>
              <a:rPr lang="fr-FR" dirty="0"/>
              <a:t>, etc..). Cette automatisation est possible car </a:t>
            </a:r>
            <a:r>
              <a:rPr lang="fr-FR" dirty="0" err="1"/>
              <a:t>Terraform</a:t>
            </a:r>
            <a:r>
              <a:rPr lang="fr-FR" dirty="0"/>
              <a:t> décrit l’infrastructure sous forme de code “infrastructure as a code”, et utilise un langage nommé HCL (</a:t>
            </a:r>
            <a:r>
              <a:rPr lang="fr-FR" dirty="0" err="1"/>
              <a:t>Hashicorp</a:t>
            </a:r>
            <a:r>
              <a:rPr lang="fr-FR" dirty="0"/>
              <a:t> Configuration </a:t>
            </a:r>
            <a:r>
              <a:rPr lang="fr-FR" dirty="0" err="1"/>
              <a:t>Language</a:t>
            </a:r>
            <a:r>
              <a:rPr lang="fr-FR" dirty="0"/>
              <a:t>). Cette méthode de déploiement est dite “déclarative”, c’est-à-dire exécuter ce qu’on a décrit, mais ne rien faire si la ressource est déjà existante. Cette méthode est contraire à la méthode impérative qui demande d’énoncer les différentes étapes, et ne regarde pas l’existant.. Cette méthode est contraire à la méthode impérative qui demande d’énoncer les différentes étapes, et ne regarde pas l’existant. SI on </a:t>
            </a:r>
            <a:r>
              <a:rPr lang="fr-FR" dirty="0" err="1"/>
              <a:t>automatisse</a:t>
            </a:r>
            <a:r>
              <a:rPr lang="fr-FR" dirty="0"/>
              <a:t> l’infrastructure et on na n’a pas planifié les mesurer de </a:t>
            </a:r>
            <a:r>
              <a:rPr lang="fr-FR" dirty="0" err="1"/>
              <a:t>seucirté</a:t>
            </a:r>
            <a:r>
              <a:rPr lang="fr-FR" dirty="0"/>
              <a:t> notre travail n’a pas de valeur alors pour sécuriser mon infrastructure je…</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Parle du </a:t>
            </a:r>
            <a:r>
              <a:rPr lang="fr-FR" dirty="0" err="1"/>
              <a:t>storage</a:t>
            </a:r>
            <a:r>
              <a:rPr lang="fr-FR" dirty="0"/>
              <a:t> </a:t>
            </a:r>
            <a:r>
              <a:rPr lang="fr-FR" dirty="0" err="1"/>
              <a:t>tfstate</a:t>
            </a:r>
            <a:r>
              <a:rPr lang="fr-FR" dirty="0"/>
              <a:t> </a:t>
            </a:r>
            <a:r>
              <a:rPr lang="fr-FR" dirty="0" err="1"/>
              <a:t>remote</a:t>
            </a:r>
            <a:r>
              <a:rPr lang="fr-FR" dirty="0"/>
              <a:t> dans un </a:t>
            </a:r>
            <a:r>
              <a:rPr lang="fr-FR" dirty="0" err="1"/>
              <a:t>storage</a:t>
            </a:r>
            <a:r>
              <a:rPr lang="fr-FR" dirty="0"/>
              <a:t> pour </a:t>
            </a:r>
            <a:r>
              <a:rPr lang="fr-FR" dirty="0" err="1"/>
              <a:t>pleusieur</a:t>
            </a:r>
            <a:r>
              <a:rPr lang="fr-FR" dirty="0"/>
              <a:t> personne qui veulent travailler, </a:t>
            </a:r>
            <a:r>
              <a:rPr lang="fr-FR" dirty="0" err="1"/>
              <a:t>terraform</a:t>
            </a:r>
            <a:r>
              <a:rPr lang="fr-FR" dirty="0"/>
              <a:t> </a:t>
            </a:r>
            <a:r>
              <a:rPr lang="fr-FR" dirty="0" err="1"/>
              <a:t>tfstate</a:t>
            </a:r>
            <a:r>
              <a:rPr lang="fr-FR" dirty="0"/>
              <a:t> local pour une seule personne.</a:t>
            </a:r>
            <a:endParaRPr dirty="0"/>
          </a:p>
        </p:txBody>
      </p:sp>
    </p:spTree>
    <p:extLst>
      <p:ext uri="{BB962C8B-B14F-4D97-AF65-F5344CB8AC3E}">
        <p14:creationId xmlns:p14="http://schemas.microsoft.com/office/powerpoint/2010/main" val="34639704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69387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Pour sécuriser mon infrastructure j’ai mis en place des networks Security groups, ces sont des groupes des sécurités dont on peut filtrer le trafique et y ajouter des règles, sortant et entrant Inbound and out Bound. NSG réagi comme un firewall, mais elle est beaucoup moins couteuse. Lorsque on fini la partie de sécurité il faut maintenant mettre l’infrastructure en production dans le cloud.</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-Cert-manager Le cert manager est pour nous donner des </a:t>
            </a:r>
            <a:r>
              <a:rPr lang="fr-FR" dirty="0" err="1"/>
              <a:t>certificates</a:t>
            </a:r>
            <a:r>
              <a:rPr lang="fr-FR" dirty="0"/>
              <a:t> et les garder en tant qu'un secret, dans le monde de l'informatique c'est comme un gardien </a:t>
            </a:r>
            <a:r>
              <a:rPr lang="fr-FR" dirty="0" err="1"/>
              <a:t>numerique</a:t>
            </a:r>
            <a:r>
              <a:rPr lang="fr-FR" dirty="0"/>
              <a:t> qui aide a garder les </a:t>
            </a:r>
            <a:r>
              <a:rPr lang="fr-FR" dirty="0" err="1"/>
              <a:t>secrent</a:t>
            </a:r>
            <a:r>
              <a:rPr lang="fr-FR" dirty="0"/>
              <a:t> en ligne.</a:t>
            </a:r>
          </a:p>
          <a:p>
            <a:pPr marL="0" lvl="0" indent="0" algn="l" rtl="0">
              <a:spcBef>
                <a:spcPts val="0"/>
              </a:spcBef>
              <a:spcAft>
                <a:spcPts val="0"/>
              </a:spcAft>
              <a:buNone/>
            </a:pPr>
            <a:r>
              <a:rPr lang="fr-FR" dirty="0"/>
              <a:t>-L'</a:t>
            </a:r>
            <a:r>
              <a:rPr lang="fr-FR" dirty="0" err="1"/>
              <a:t>ingress</a:t>
            </a:r>
            <a:r>
              <a:rPr lang="fr-FR" dirty="0"/>
              <a:t> est un dirigeant du </a:t>
            </a:r>
            <a:r>
              <a:rPr lang="fr-FR" dirty="0" err="1"/>
              <a:t>traffic</a:t>
            </a:r>
            <a:r>
              <a:rPr lang="fr-FR" dirty="0"/>
              <a:t>, aide d'autres programmes informatique a trouver le bon application et s'y connecter</a:t>
            </a:r>
          </a:p>
          <a:p>
            <a:pPr marL="0" lvl="0" indent="0" algn="l" rtl="0">
              <a:spcBef>
                <a:spcPts val="0"/>
              </a:spcBef>
              <a:spcAft>
                <a:spcPts val="0"/>
              </a:spcAft>
              <a:buNone/>
            </a:pPr>
            <a:r>
              <a:rPr lang="fr-FR" dirty="0"/>
              <a:t>-Dans </a:t>
            </a:r>
            <a:r>
              <a:rPr lang="fr-FR" dirty="0" err="1"/>
              <a:t>Kubernetes</a:t>
            </a:r>
            <a:r>
              <a:rPr lang="fr-FR" dirty="0"/>
              <a:t>, un </a:t>
            </a:r>
            <a:r>
              <a:rPr lang="fr-FR" dirty="0" err="1"/>
              <a:t>Issuer</a:t>
            </a:r>
            <a:r>
              <a:rPr lang="fr-FR" dirty="0"/>
              <a:t> est chargé de créer et de gérer les certificats de sécurité pour s'assurer que les connexions entre les différentes parties de votre application sont sûres</a:t>
            </a:r>
          </a:p>
          <a:p>
            <a:pPr marL="0" lvl="0" indent="0" algn="l" rtl="0">
              <a:spcBef>
                <a:spcPts val="0"/>
              </a:spcBef>
              <a:spcAft>
                <a:spcPts val="0"/>
              </a:spcAft>
              <a:buNone/>
            </a:pPr>
            <a:r>
              <a:rPr lang="fr-FR" dirty="0"/>
              <a:t>-</a:t>
            </a:r>
            <a:r>
              <a:rPr lang="fr-FR" dirty="0" err="1"/>
              <a:t>Lets</a:t>
            </a:r>
            <a:r>
              <a:rPr lang="fr-FR" dirty="0"/>
              <a:t> </a:t>
            </a:r>
            <a:r>
              <a:rPr lang="fr-FR" dirty="0" err="1"/>
              <a:t>encrypt</a:t>
            </a:r>
            <a:r>
              <a:rPr lang="fr-FR" dirty="0"/>
              <a:t> </a:t>
            </a:r>
            <a:r>
              <a:rPr lang="fr-FR" dirty="0" err="1"/>
              <a:t>verifie</a:t>
            </a:r>
            <a:r>
              <a:rPr lang="fr-FR" dirty="0"/>
              <a:t> que nous </a:t>
            </a:r>
            <a:r>
              <a:rPr lang="fr-FR" dirty="0" err="1"/>
              <a:t>meme</a:t>
            </a:r>
            <a:r>
              <a:rPr lang="fr-FR" dirty="0"/>
              <a:t> </a:t>
            </a:r>
            <a:r>
              <a:rPr lang="fr-FR" dirty="0" err="1"/>
              <a:t>possede</a:t>
            </a:r>
            <a:r>
              <a:rPr lang="fr-FR" dirty="0"/>
              <a:t> le </a:t>
            </a:r>
            <a:r>
              <a:rPr lang="fr-FR" dirty="0" err="1"/>
              <a:t>webdomain</a:t>
            </a:r>
            <a:r>
              <a:rPr lang="fr-FR" dirty="0"/>
              <a:t>.</a:t>
            </a:r>
          </a:p>
        </p:txBody>
      </p:sp>
    </p:spTree>
    <p:extLst>
      <p:ext uri="{BB962C8B-B14F-4D97-AF65-F5344CB8AC3E}">
        <p14:creationId xmlns:p14="http://schemas.microsoft.com/office/powerpoint/2010/main" val="790826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876235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Pour cela je vais utiliser toujours azure </a:t>
            </a:r>
            <a:r>
              <a:rPr lang="fr-FR" dirty="0" err="1"/>
              <a:t>devops</a:t>
            </a:r>
            <a:r>
              <a:rPr lang="fr-FR" dirty="0"/>
              <a:t> en automatisant le </a:t>
            </a:r>
            <a:r>
              <a:rPr lang="fr-FR" dirty="0" err="1"/>
              <a:t>proccesseur</a:t>
            </a:r>
            <a:r>
              <a:rPr lang="fr-FR" dirty="0"/>
              <a:t> du déploiement mon branche PROD, </a:t>
            </a:r>
            <a:r>
              <a:rPr lang="fr-FR" dirty="0" err="1"/>
              <a:t>Artifact</a:t>
            </a:r>
            <a:r>
              <a:rPr lang="fr-FR" dirty="0"/>
              <a:t> PROD, je vais trigger mon release de PROD</a:t>
            </a:r>
          </a:p>
          <a:p>
            <a:pPr marL="0" lvl="0" indent="0" algn="l" rtl="0">
              <a:spcBef>
                <a:spcPts val="0"/>
              </a:spcBef>
              <a:spcAft>
                <a:spcPts val="0"/>
              </a:spcAft>
              <a:buNone/>
            </a:pPr>
            <a:endParaRPr lang="fr-F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8829537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Je me mets dans ma branche Prod lorsque j’ai push, parle que tu as deux </a:t>
            </a:r>
            <a:r>
              <a:rPr lang="fr-FR" dirty="0" err="1"/>
              <a:t>artifacts</a:t>
            </a:r>
            <a:r>
              <a:rPr lang="fr-FR" dirty="0"/>
              <a:t>, un pour PROD et un pour DEV, </a:t>
            </a:r>
            <a:r>
              <a:rPr lang="fr-FR" dirty="0" err="1"/>
              <a:t>approved</a:t>
            </a:r>
            <a:r>
              <a:rPr lang="fr-FR" dirty="0"/>
              <a:t> quand on veut pusher sur PROD</a:t>
            </a:r>
            <a:endParaRPr dirty="0"/>
          </a:p>
        </p:txBody>
      </p:sp>
    </p:spTree>
    <p:extLst>
      <p:ext uri="{BB962C8B-B14F-4D97-AF65-F5344CB8AC3E}">
        <p14:creationId xmlns:p14="http://schemas.microsoft.com/office/powerpoint/2010/main" val="1415307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Parle du </a:t>
            </a:r>
            <a:r>
              <a:rPr lang="fr-FR" dirty="0" err="1"/>
              <a:t>Scaling</a:t>
            </a:r>
            <a:r>
              <a:rPr lang="fr-FR" dirty="0"/>
              <a:t>, max count and min count, back up, zone de </a:t>
            </a:r>
            <a:r>
              <a:rPr lang="fr-FR" dirty="0" err="1"/>
              <a:t>replication</a:t>
            </a:r>
            <a:r>
              <a:rPr lang="fr-FR" dirty="0"/>
              <a:t> 3 mais au couse du prix n’est pas supporté message en anglais.</a:t>
            </a:r>
            <a:endParaRPr dirty="0"/>
          </a:p>
        </p:txBody>
      </p:sp>
    </p:spTree>
    <p:extLst>
      <p:ext uri="{BB962C8B-B14F-4D97-AF65-F5344CB8AC3E}">
        <p14:creationId xmlns:p14="http://schemas.microsoft.com/office/powerpoint/2010/main" val="33655294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1076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Lit les 6 blocks en </a:t>
            </a:r>
            <a:r>
              <a:rPr lang="fr-FR" dirty="0" err="1"/>
              <a:t>details</a:t>
            </a:r>
            <a:r>
              <a:rPr lang="fr-FR" dirty="0"/>
              <a:t>.</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Pour préparer un environnement de test je me suis fait un branche DEV déjà, tout les code est </a:t>
            </a:r>
            <a:r>
              <a:rPr lang="fr-FR" dirty="0" err="1"/>
              <a:t>deployé</a:t>
            </a:r>
            <a:r>
              <a:rPr lang="fr-FR" dirty="0"/>
              <a:t> sur repo DEV, j’aurais une infrastructure assez simple avec un </a:t>
            </a:r>
            <a:r>
              <a:rPr lang="fr-FR" dirty="0" err="1"/>
              <a:t>vnet</a:t>
            </a:r>
            <a:r>
              <a:rPr lang="fr-FR" dirty="0"/>
              <a:t>, 3 </a:t>
            </a:r>
            <a:r>
              <a:rPr lang="fr-FR" dirty="0" err="1"/>
              <a:t>subnet</a:t>
            </a:r>
            <a:r>
              <a:rPr lang="fr-FR" dirty="0"/>
              <a:t> et AKS, </a:t>
            </a:r>
            <a:r>
              <a:rPr lang="fr-FR" dirty="0" err="1"/>
              <a:t>Database</a:t>
            </a:r>
            <a:r>
              <a:rPr lang="fr-FR" dirty="0"/>
              <a:t> server, et VM pour se connecter a la base des donnés. </a:t>
            </a:r>
          </a:p>
          <a:p>
            <a:endParaRPr lang="fr-F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799367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Parle du TAGS DEV, </a:t>
            </a:r>
            <a:r>
              <a:rPr lang="fr-FR" dirty="0" err="1"/>
              <a:t>namespaces</a:t>
            </a:r>
            <a:r>
              <a:rPr lang="fr-FR" dirty="0"/>
              <a:t> DEV</a:t>
            </a:r>
            <a:endParaRPr dirty="0"/>
          </a:p>
        </p:txBody>
      </p:sp>
    </p:spTree>
    <p:extLst>
      <p:ext uri="{BB962C8B-B14F-4D97-AF65-F5344CB8AC3E}">
        <p14:creationId xmlns:p14="http://schemas.microsoft.com/office/powerpoint/2010/main" val="13501656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Pour mon site </a:t>
            </a:r>
            <a:r>
              <a:rPr lang="fr-FR" dirty="0" err="1"/>
              <a:t>wordpress</a:t>
            </a:r>
            <a:r>
              <a:rPr lang="fr-FR" dirty="0"/>
              <a:t> j’utilise </a:t>
            </a:r>
            <a:r>
              <a:rPr lang="fr-FR" dirty="0" err="1"/>
              <a:t>mysql</a:t>
            </a:r>
            <a:r>
              <a:rPr lang="fr-FR" dirty="0"/>
              <a:t> flexible server, Il est appelé "flexible" car on peut facilement ajuster sa taille et sa puissance pour répondre aux besoins. Pensez-y comme à un système de stockage et de gestion de données polyvalent que vous pouvez personnaliser pour qu'il fonctionne parfaitement pour vos projets.</a:t>
            </a:r>
            <a:endParaRPr dirty="0"/>
          </a:p>
        </p:txBody>
      </p:sp>
    </p:spTree>
    <p:extLst>
      <p:ext uri="{BB962C8B-B14F-4D97-AF65-F5344CB8AC3E}">
        <p14:creationId xmlns:p14="http://schemas.microsoft.com/office/powerpoint/2010/main" val="26237318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Parle du backup, </a:t>
            </a:r>
            <a:r>
              <a:rPr lang="fr-FR" dirty="0" err="1"/>
              <a:t>connention</a:t>
            </a:r>
            <a:r>
              <a:rPr lang="fr-FR" dirty="0"/>
              <a:t> SSH redirection du port du 22 car il y a des robots qui scannent port 22: redirection vers 2230, seulement depuis VM on peut </a:t>
            </a:r>
            <a:r>
              <a:rPr lang="fr-FR" dirty="0" err="1"/>
              <a:t>acceer</a:t>
            </a:r>
            <a:r>
              <a:rPr lang="fr-FR" dirty="0"/>
              <a:t> a la base des donnés. </a:t>
            </a:r>
            <a:r>
              <a:rPr lang="fr-FR" dirty="0" err="1"/>
              <a:t>Mysql</a:t>
            </a:r>
            <a:r>
              <a:rPr lang="fr-FR" dirty="0"/>
              <a:t> client installer dans VM pour pouvoir se connecter et afficher les bases des donnes. Une Seul servers pour les deux base de donnés. J’ai utilise des clefs </a:t>
            </a:r>
            <a:r>
              <a:rPr lang="fr-FR" dirty="0" err="1"/>
              <a:t>ssh</a:t>
            </a:r>
            <a:r>
              <a:rPr lang="fr-FR" dirty="0"/>
              <a:t> a la place du mot de passe pour renforcer mon connexion a la </a:t>
            </a:r>
            <a:r>
              <a:rPr lang="fr-FR" dirty="0" err="1"/>
              <a:t>vm</a:t>
            </a:r>
            <a:r>
              <a:rPr lang="fr-FR" dirty="0"/>
              <a:t>. </a:t>
            </a:r>
            <a:endParaRPr dirty="0"/>
          </a:p>
        </p:txBody>
      </p:sp>
    </p:spTree>
    <p:extLst>
      <p:ext uri="{BB962C8B-B14F-4D97-AF65-F5344CB8AC3E}">
        <p14:creationId xmlns:p14="http://schemas.microsoft.com/office/powerpoint/2010/main" val="22392687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Pour </a:t>
            </a:r>
            <a:r>
              <a:rPr lang="fr-FR" dirty="0" err="1"/>
              <a:t>gerer</a:t>
            </a:r>
            <a:r>
              <a:rPr lang="fr-FR" dirty="0"/>
              <a:t> des container je utilise </a:t>
            </a:r>
            <a:r>
              <a:rPr lang="fr-FR" dirty="0" err="1"/>
              <a:t>kubernetes</a:t>
            </a:r>
            <a:r>
              <a:rPr lang="fr-FR" dirty="0"/>
              <a:t>, </a:t>
            </a:r>
            <a:r>
              <a:rPr lang="fr-FR" dirty="0" err="1"/>
              <a:t>Kubernetes</a:t>
            </a:r>
            <a:r>
              <a:rPr lang="fr-FR" dirty="0"/>
              <a:t> Il a été crée par google en 2014. Un outil extra puissant qu’Il peut démarrer, arrêter et gérer automatiquement les applications, en </a:t>
            </a:r>
            <a:r>
              <a:rPr lang="fr-FR" dirty="0" err="1"/>
              <a:t>verifiant</a:t>
            </a:r>
            <a:r>
              <a:rPr lang="fr-FR" dirty="0"/>
              <a:t> qu'elles soient toujours disponibles, évolutives et en bonne santé, même dans des environnements complexes et dynamiques. Il utilise des </a:t>
            </a:r>
            <a:r>
              <a:rPr lang="fr-FR" dirty="0" err="1"/>
              <a:t>fichies</a:t>
            </a:r>
            <a:r>
              <a:rPr lang="fr-FR" dirty="0"/>
              <a:t> de confis comme tells </a:t>
            </a:r>
            <a:r>
              <a:rPr lang="fr-FR" dirty="0" err="1"/>
              <a:t>yaml</a:t>
            </a:r>
            <a:r>
              <a:rPr lang="fr-FR" dirty="0"/>
              <a:t>, et </a:t>
            </a:r>
            <a:r>
              <a:rPr lang="fr-FR" dirty="0" err="1"/>
              <a:t>json</a:t>
            </a:r>
            <a:r>
              <a:rPr lang="fr-FR" dirty="0"/>
              <a:t>. </a:t>
            </a:r>
            <a:endParaRPr dirty="0"/>
          </a:p>
        </p:txBody>
      </p:sp>
    </p:spTree>
    <p:extLst>
      <p:ext uri="{BB962C8B-B14F-4D97-AF65-F5344CB8AC3E}">
        <p14:creationId xmlns:p14="http://schemas.microsoft.com/office/powerpoint/2010/main" val="28981960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Parle du RAM que j’ai </a:t>
            </a:r>
            <a:r>
              <a:rPr lang="fr-FR" dirty="0" err="1"/>
              <a:t>specifié</a:t>
            </a:r>
            <a:r>
              <a:rPr lang="fr-FR" dirty="0"/>
              <a:t> 512Mb and CPU 0,5, K9S </a:t>
            </a:r>
            <a:r>
              <a:rPr lang="fr-FR" dirty="0" err="1"/>
              <a:t>util</a:t>
            </a:r>
            <a:r>
              <a:rPr lang="fr-FR" dirty="0"/>
              <a:t> informatique pour </a:t>
            </a:r>
            <a:r>
              <a:rPr lang="fr-FR" dirty="0" err="1"/>
              <a:t>gerer</a:t>
            </a:r>
            <a:r>
              <a:rPr lang="fr-FR" dirty="0"/>
              <a:t> des cluster. Ping depuis le container pour leur montrer la </a:t>
            </a:r>
            <a:r>
              <a:rPr lang="fr-FR" dirty="0" err="1"/>
              <a:t>connenction</a:t>
            </a:r>
            <a:r>
              <a:rPr lang="fr-FR" dirty="0"/>
              <a:t> internet.</a:t>
            </a:r>
            <a:endParaRPr dirty="0"/>
          </a:p>
        </p:txBody>
      </p:sp>
    </p:spTree>
    <p:extLst>
      <p:ext uri="{BB962C8B-B14F-4D97-AF65-F5344CB8AC3E}">
        <p14:creationId xmlns:p14="http://schemas.microsoft.com/office/powerpoint/2010/main" val="190522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err="1"/>
              <a:t>Helm</a:t>
            </a:r>
            <a:r>
              <a:rPr lang="fr-FR" dirty="0"/>
              <a:t> est un assistant qui aide à installer des applications dans </a:t>
            </a:r>
            <a:r>
              <a:rPr lang="fr-FR" dirty="0" err="1"/>
              <a:t>Kubernetes</a:t>
            </a:r>
            <a:r>
              <a:rPr lang="fr-FR" dirty="0"/>
              <a:t>, on peut déployer, mettre a jour et gérer des application dans le cluster.  </a:t>
            </a:r>
            <a:r>
              <a:rPr lang="fr-FR" dirty="0" err="1"/>
              <a:t>Kubectl</a:t>
            </a:r>
            <a:r>
              <a:rPr lang="fr-FR" dirty="0"/>
              <a:t> est une télécommande pour dire à </a:t>
            </a:r>
            <a:r>
              <a:rPr lang="fr-FR" dirty="0" err="1"/>
              <a:t>Kubernetes</a:t>
            </a:r>
            <a:r>
              <a:rPr lang="fr-FR" dirty="0"/>
              <a:t> quoi faire. Il donne des instructions a </a:t>
            </a:r>
            <a:r>
              <a:rPr lang="fr-FR" dirty="0" err="1"/>
              <a:t>kubernetes</a:t>
            </a:r>
            <a:r>
              <a:rPr lang="fr-FR" dirty="0"/>
              <a:t> pour installer un application, arrêter, supprimer etc.</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188694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Parle du </a:t>
            </a:r>
            <a:r>
              <a:rPr lang="fr-FR" dirty="0" err="1"/>
              <a:t>Artifacts</a:t>
            </a:r>
            <a:r>
              <a:rPr lang="fr-FR" dirty="0"/>
              <a:t>, Pipeline avec des </a:t>
            </a:r>
            <a:r>
              <a:rPr lang="fr-FR" dirty="0" err="1"/>
              <a:t>releasses</a:t>
            </a:r>
            <a:r>
              <a:rPr lang="fr-FR" dirty="0"/>
              <a:t>, explique les taches. Parler du script </a:t>
            </a:r>
            <a:r>
              <a:rPr lang="fr-FR" dirty="0" err="1"/>
              <a:t>helm</a:t>
            </a:r>
            <a:r>
              <a:rPr lang="fr-FR" dirty="0"/>
              <a:t> et </a:t>
            </a:r>
            <a:r>
              <a:rPr lang="fr-FR" dirty="0" err="1"/>
              <a:t>Kubectl</a:t>
            </a:r>
            <a:r>
              <a:rPr lang="fr-FR" dirty="0"/>
              <a:t> que ton script les as.</a:t>
            </a:r>
            <a:endParaRPr dirty="0"/>
          </a:p>
        </p:txBody>
      </p:sp>
    </p:spTree>
    <p:extLst>
      <p:ext uri="{BB962C8B-B14F-4D97-AF65-F5344CB8AC3E}">
        <p14:creationId xmlns:p14="http://schemas.microsoft.com/office/powerpoint/2010/main" val="23147211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Parle du trigger automatique chaque push un trigger, </a:t>
            </a:r>
            <a:r>
              <a:rPr lang="fr-FR" dirty="0" err="1"/>
              <a:t>secure</a:t>
            </a:r>
            <a:r>
              <a:rPr lang="fr-FR" dirty="0"/>
              <a:t> file pour </a:t>
            </a:r>
            <a:r>
              <a:rPr lang="fr-FR" dirty="0" err="1"/>
              <a:t>tfvars</a:t>
            </a:r>
            <a:r>
              <a:rPr lang="fr-FR" dirty="0"/>
              <a:t>, </a:t>
            </a:r>
            <a:r>
              <a:rPr lang="fr-FR" dirty="0" err="1"/>
              <a:t>resultat</a:t>
            </a:r>
            <a:r>
              <a:rPr lang="fr-FR" dirty="0"/>
              <a:t>.</a:t>
            </a:r>
            <a:endParaRPr dirty="0"/>
          </a:p>
        </p:txBody>
      </p:sp>
    </p:spTree>
    <p:extLst>
      <p:ext uri="{BB962C8B-B14F-4D97-AF65-F5344CB8AC3E}">
        <p14:creationId xmlns:p14="http://schemas.microsoft.com/office/powerpoint/2010/main" val="26468403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3481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Premier block, je vais commencer par me </a:t>
            </a:r>
            <a:r>
              <a:rPr lang="fr-FR" dirty="0" err="1"/>
              <a:t>presenter</a:t>
            </a:r>
            <a:r>
              <a:rPr lang="fr-FR" dirty="0"/>
              <a:t>, puis </a:t>
            </a:r>
            <a:r>
              <a:rPr lang="fr-FR" dirty="0" err="1"/>
              <a:t>presentation</a:t>
            </a:r>
            <a:r>
              <a:rPr lang="fr-FR" dirty="0"/>
              <a:t> de </a:t>
            </a:r>
            <a:r>
              <a:rPr lang="fr-FR" dirty="0" err="1"/>
              <a:t>lentreprise</a:t>
            </a:r>
            <a:r>
              <a:rPr lang="fr-FR" dirty="0"/>
              <a:t>, certifications</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Prometheus</a:t>
            </a:r>
            <a:r>
              <a:rPr lang="fr-FR" dirty="0"/>
              <a:t> est comme un détecteur qui regarde comment va l’ordinateur, serveurs, conteneurs </a:t>
            </a:r>
            <a:r>
              <a:rPr lang="fr-FR" dirty="0" err="1"/>
              <a:t>etc</a:t>
            </a:r>
            <a:r>
              <a:rPr lang="fr-FR" dirty="0"/>
              <a:t>, tandis que </a:t>
            </a:r>
            <a:r>
              <a:rPr lang="fr-FR" dirty="0" err="1"/>
              <a:t>Grafana</a:t>
            </a:r>
            <a:r>
              <a:rPr lang="fr-FR" dirty="0"/>
              <a:t> est un tableau de bord qui montre ce que le détecteur a trouvé de manière colorée et facile à comprendre. Les deux travaillent ensemble pour meilleur résultat.</a:t>
            </a:r>
            <a:endParaRPr dirty="0"/>
          </a:p>
        </p:txBody>
      </p:sp>
    </p:spTree>
    <p:extLst>
      <p:ext uri="{BB962C8B-B14F-4D97-AF65-F5344CB8AC3E}">
        <p14:creationId xmlns:p14="http://schemas.microsoft.com/office/powerpoint/2010/main" val="18891369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640514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Grafana</a:t>
            </a:r>
            <a:r>
              <a:rPr lang="fr-FR" dirty="0"/>
              <a:t> </a:t>
            </a:r>
            <a:r>
              <a:rPr lang="fr-FR" dirty="0" err="1"/>
              <a:t>loki</a:t>
            </a:r>
            <a:r>
              <a:rPr lang="fr-FR" dirty="0"/>
              <a:t> </a:t>
            </a:r>
            <a:r>
              <a:rPr lang="fr-FR" dirty="0" err="1"/>
              <a:t>enregristre</a:t>
            </a:r>
            <a:r>
              <a:rPr lang="fr-FR" dirty="0"/>
              <a:t> tout les information </a:t>
            </a:r>
            <a:r>
              <a:rPr lang="fr-FR" dirty="0" err="1"/>
              <a:t>importtantes</a:t>
            </a:r>
            <a:r>
              <a:rPr lang="fr-FR" dirty="0"/>
              <a:t> comme tells: les erreurs(logs), les </a:t>
            </a:r>
            <a:r>
              <a:rPr lang="fr-FR" dirty="0" err="1"/>
              <a:t>evenements</a:t>
            </a:r>
            <a:r>
              <a:rPr lang="fr-FR" dirty="0"/>
              <a:t> simplement c’est comme un carnet de notes pour tout ce que se passe sur notre system, le but est de </a:t>
            </a:r>
            <a:r>
              <a:rPr lang="fr-FR" dirty="0" err="1"/>
              <a:t>resoudres</a:t>
            </a:r>
            <a:r>
              <a:rPr lang="fr-FR" dirty="0"/>
              <a:t> les </a:t>
            </a:r>
            <a:r>
              <a:rPr lang="fr-FR" dirty="0" err="1"/>
              <a:t>problemes</a:t>
            </a:r>
            <a:r>
              <a:rPr lang="fr-FR" dirty="0"/>
              <a:t> plus rapidement.</a:t>
            </a:r>
            <a:endParaRPr dirty="0"/>
          </a:p>
        </p:txBody>
      </p:sp>
    </p:spTree>
    <p:extLst>
      <p:ext uri="{BB962C8B-B14F-4D97-AF65-F5344CB8AC3E}">
        <p14:creationId xmlns:p14="http://schemas.microsoft.com/office/powerpoint/2010/main" val="14210527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Logs, </a:t>
            </a:r>
            <a:r>
              <a:rPr lang="fr-FR" dirty="0" err="1"/>
              <a:t>actual</a:t>
            </a:r>
            <a:r>
              <a:rPr lang="fr-FR" dirty="0"/>
              <a:t> use of CPU USAGE, </a:t>
            </a:r>
            <a:r>
              <a:rPr lang="fr-FR" dirty="0" err="1"/>
              <a:t>Alerts</a:t>
            </a:r>
            <a:r>
              <a:rPr lang="fr-FR" dirty="0"/>
              <a:t> for RAM AND CPU.</a:t>
            </a:r>
            <a:endParaRPr dirty="0"/>
          </a:p>
        </p:txBody>
      </p:sp>
    </p:spTree>
    <p:extLst>
      <p:ext uri="{BB962C8B-B14F-4D97-AF65-F5344CB8AC3E}">
        <p14:creationId xmlns:p14="http://schemas.microsoft.com/office/powerpoint/2010/main" val="6832677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Stackoverflow</a:t>
            </a:r>
            <a:r>
              <a:rPr lang="fr-FR" dirty="0"/>
              <a:t>, lit les questions en anglais.</a:t>
            </a:r>
            <a:endParaRPr dirty="0"/>
          </a:p>
        </p:txBody>
      </p:sp>
    </p:spTree>
    <p:extLst>
      <p:ext uri="{BB962C8B-B14F-4D97-AF65-F5344CB8AC3E}">
        <p14:creationId xmlns:p14="http://schemas.microsoft.com/office/powerpoint/2010/main" val="22857063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Blog pour aider les gens comment installer </a:t>
            </a:r>
            <a:r>
              <a:rPr lang="fr-FR" dirty="0" err="1"/>
              <a:t>grafana</a:t>
            </a:r>
            <a:r>
              <a:rPr lang="fr-FR" dirty="0"/>
              <a:t>, </a:t>
            </a:r>
            <a:r>
              <a:rPr lang="fr-FR" dirty="0" err="1"/>
              <a:t>prometheuse</a:t>
            </a:r>
            <a:r>
              <a:rPr lang="fr-FR" dirty="0"/>
              <a:t> </a:t>
            </a:r>
            <a:r>
              <a:rPr lang="fr-FR" dirty="0" err="1"/>
              <a:t>loki</a:t>
            </a:r>
            <a:r>
              <a:rPr lang="fr-FR" dirty="0"/>
              <a:t> dans </a:t>
            </a:r>
            <a:r>
              <a:rPr lang="fr-FR" dirty="0" err="1"/>
              <a:t>kubernetes</a:t>
            </a:r>
            <a:r>
              <a:rPr lang="fr-FR" dirty="0"/>
              <a:t>, et superviser leur infra, c’et un blog de </a:t>
            </a:r>
            <a:r>
              <a:rPr lang="fr-FR" dirty="0" err="1"/>
              <a:t>wordpress</a:t>
            </a:r>
            <a:r>
              <a:rPr lang="fr-FR" dirty="0"/>
              <a:t> gratuit.</a:t>
            </a:r>
            <a:endParaRPr dirty="0"/>
          </a:p>
        </p:txBody>
      </p:sp>
    </p:spTree>
    <p:extLst>
      <p:ext uri="{BB962C8B-B14F-4D97-AF65-F5344CB8AC3E}">
        <p14:creationId xmlns:p14="http://schemas.microsoft.com/office/powerpoint/2010/main" val="19579939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99129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1/Je m’appelle Driton Gorani je viens du Kosovo, je suis venu en France en 2010. En France j’étais </a:t>
            </a:r>
            <a:r>
              <a:rPr lang="fr-FR" dirty="0" err="1"/>
              <a:t>ammené</a:t>
            </a:r>
            <a:r>
              <a:rPr lang="fr-FR" dirty="0"/>
              <a:t> a faire différents métiers comme tell; </a:t>
            </a:r>
            <a:r>
              <a:rPr lang="fr-FR" dirty="0" err="1"/>
              <a:t>Mecanicien</a:t>
            </a:r>
            <a:r>
              <a:rPr lang="fr-FR" dirty="0"/>
              <a:t> automobile, </a:t>
            </a:r>
            <a:r>
              <a:rPr lang="fr-FR" dirty="0" err="1"/>
              <a:t>geomeotre</a:t>
            </a:r>
            <a:r>
              <a:rPr lang="fr-FR" dirty="0"/>
              <a:t> topographe, cariste etc.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2/Apres avoir contacté </a:t>
            </a:r>
            <a:r>
              <a:rPr lang="fr-FR" dirty="0" err="1"/>
              <a:t>simplon</a:t>
            </a:r>
            <a:r>
              <a:rPr lang="fr-FR" dirty="0"/>
              <a:t> on m’a proposé la formation d’administrateur DEV OPS en Alternance, j’ai trouvé assez intéressante car c’était une formation sans </a:t>
            </a:r>
            <a:r>
              <a:rPr lang="fr-FR" dirty="0" err="1"/>
              <a:t>pre</a:t>
            </a:r>
            <a:r>
              <a:rPr lang="fr-FR" dirty="0"/>
              <a:t> requise et en alternance. Moi j’étais déjà passionné par l’informatique et quand j’avait 13, 14 ans j’ai commencé a </a:t>
            </a:r>
            <a:r>
              <a:rPr lang="fr-FR" dirty="0" err="1"/>
              <a:t>demonter</a:t>
            </a:r>
            <a:r>
              <a:rPr lang="fr-FR" dirty="0"/>
              <a:t> les ordinateurs, changer ram, formater le system d’</a:t>
            </a:r>
            <a:r>
              <a:rPr lang="fr-FR" dirty="0" err="1"/>
              <a:t>explotation</a:t>
            </a:r>
            <a:r>
              <a:rPr lang="fr-FR" dirty="0"/>
              <a:t> </a:t>
            </a:r>
            <a:r>
              <a:rPr lang="fr-FR" dirty="0" err="1"/>
              <a:t>etc</a:t>
            </a:r>
            <a:r>
              <a:rPr lang="fr-FR" dirty="0"/>
              <a:t>, et en plus de ça j’ai un très bon niveau en anglais, et je me suis dit pourquoi de ne pas l’essayer.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3/Apres avoir </a:t>
            </a:r>
            <a:r>
              <a:rPr lang="fr-FR" dirty="0" err="1"/>
              <a:t>passsé</a:t>
            </a:r>
            <a:r>
              <a:rPr lang="fr-FR" dirty="0"/>
              <a:t> tout les étapes de recrutement et administratif chez Simplon, il y avait un autre </a:t>
            </a:r>
            <a:r>
              <a:rPr lang="fr-FR" dirty="0" err="1"/>
              <a:t>defi</a:t>
            </a:r>
            <a:r>
              <a:rPr lang="fr-FR" dirty="0"/>
              <a:t> celle du l’</a:t>
            </a:r>
            <a:r>
              <a:rPr lang="fr-FR" dirty="0" err="1"/>
              <a:t>artenance</a:t>
            </a:r>
            <a:r>
              <a:rPr lang="fr-FR" dirty="0"/>
              <a:t>, obligatoire d’avoir un entreprise pour commencer la formation, pour cella Simplon a organisé des jobs dating, et moi j’ai eu la chance d’être prise dans une entreprise qui s’</a:t>
            </a:r>
            <a:r>
              <a:rPr lang="fr-FR" dirty="0" err="1"/>
              <a:t>apelle</a:t>
            </a:r>
            <a:r>
              <a:rPr lang="fr-FR" dirty="0"/>
              <a:t> chez TEAMWORK</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err="1"/>
              <a:t>TeamWork</a:t>
            </a:r>
            <a:r>
              <a:rPr lang="fr-FR" dirty="0"/>
              <a:t> une grande entreprise située a ST Priest. Siege Principale a </a:t>
            </a:r>
            <a:r>
              <a:rPr lang="fr-FR" dirty="0" err="1"/>
              <a:t>Geneve</a:t>
            </a:r>
            <a:r>
              <a:rPr lang="fr-FR" dirty="0"/>
              <a:t>. Elle a été </a:t>
            </a:r>
            <a:r>
              <a:rPr lang="fr-FR" dirty="0" err="1"/>
              <a:t>cree</a:t>
            </a:r>
            <a:r>
              <a:rPr lang="fr-FR" dirty="0"/>
              <a:t> en 1999, et aujourd’hui ils ont 900 </a:t>
            </a:r>
            <a:r>
              <a:rPr lang="fr-FR" dirty="0" err="1"/>
              <a:t>collborateurs</a:t>
            </a:r>
            <a:r>
              <a:rPr lang="fr-FR" dirty="0"/>
              <a:t>, 120 million </a:t>
            </a:r>
            <a:r>
              <a:rPr lang="fr-FR" dirty="0" err="1"/>
              <a:t>dhe</a:t>
            </a:r>
            <a:r>
              <a:rPr lang="fr-FR" dirty="0"/>
              <a:t> chiffre d’affaire, ils sont situé un peu partout dans le monde, comme indiqué sur la carte: Canada, Luxembourg, Allemagne, </a:t>
            </a:r>
            <a:r>
              <a:rPr lang="fr-FR" dirty="0" err="1"/>
              <a:t>Slovakia</a:t>
            </a:r>
            <a:r>
              <a:rPr lang="fr-FR" dirty="0"/>
              <a:t>, </a:t>
            </a:r>
            <a:r>
              <a:rPr lang="fr-FR" dirty="0" err="1"/>
              <a:t>India</a:t>
            </a:r>
            <a:r>
              <a:rPr lang="fr-FR" dirty="0"/>
              <a:t>, China, USA etc. </a:t>
            </a:r>
            <a:r>
              <a:rPr lang="fr-FR" dirty="0" err="1"/>
              <a:t>Teamwork</a:t>
            </a:r>
            <a:r>
              <a:rPr lang="fr-FR" dirty="0"/>
              <a:t> a recruté 4 apprentie de Simplon, et </a:t>
            </a:r>
            <a:r>
              <a:rPr lang="fr-FR" dirty="0" err="1"/>
              <a:t>chaqu’un</a:t>
            </a:r>
            <a:r>
              <a:rPr lang="fr-FR" dirty="0"/>
              <a:t> entre nous devrait avoir son propre tuteur, mai maleheursement c’est n’est pas ça qui s’est passé, a la fin on s’est retrouvé avec un seul tuteur pour 4 apprenties. Moi en tant qu’un apprenti au début je faisais partie dans un équipe de </a:t>
            </a:r>
            <a:r>
              <a:rPr lang="fr-FR" dirty="0">
                <a:solidFill>
                  <a:srgbClr val="FF0000"/>
                </a:solidFill>
              </a:rPr>
              <a:t>Cloud Ops.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j’ai fait un peu de AWS, Amazon Cloud, et puis le reste du temps j’ai travaillé principalement dans Azure. L’alternance s’est bien passé, j’ai bien appris des nouvelles technologie comme tells: Ansible, </a:t>
            </a:r>
            <a:r>
              <a:rPr lang="fr-FR" dirty="0" err="1"/>
              <a:t>Kubernetes</a:t>
            </a:r>
            <a:r>
              <a:rPr lang="fr-FR" dirty="0"/>
              <a:t>, AWS, etc. Je vais vous parler de mes certifications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91306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err="1"/>
              <a:t>Eplique</a:t>
            </a:r>
            <a:r>
              <a:rPr lang="fr-FR" dirty="0"/>
              <a:t> tes certifications, EFS SET, Google IT, AZ 104 et AZ-900, en ensuite Diagramme.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Block deux diagramme.</a:t>
            </a:r>
            <a:endParaRPr dirty="0"/>
          </a:p>
        </p:txBody>
      </p:sp>
    </p:spTree>
    <p:extLst>
      <p:ext uri="{BB962C8B-B14F-4D97-AF65-F5344CB8AC3E}">
        <p14:creationId xmlns:p14="http://schemas.microsoft.com/office/powerpoint/2010/main" val="3579026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C’est un </a:t>
            </a:r>
            <a:r>
              <a:rPr lang="fr-FR" dirty="0" err="1"/>
              <a:t>project</a:t>
            </a:r>
            <a:r>
              <a:rPr lang="fr-FR" dirty="0"/>
              <a:t> PERSO, et, , </a:t>
            </a:r>
            <a:r>
              <a:rPr lang="fr-FR" dirty="0" err="1"/>
              <a:t>devopleur</a:t>
            </a:r>
            <a:r>
              <a:rPr lang="fr-FR" dirty="0"/>
              <a:t> c’est nous, code est sauvegarde dans un repo J’ai un seul pipeline, avec 4 release, mon premier release c’est pour </a:t>
            </a:r>
            <a:r>
              <a:rPr lang="fr-FR" dirty="0" err="1"/>
              <a:t>storage</a:t>
            </a:r>
            <a:r>
              <a:rPr lang="fr-FR" dirty="0"/>
              <a:t>, </a:t>
            </a:r>
            <a:r>
              <a:rPr lang="fr-FR" dirty="0" err="1"/>
              <a:t>deuxieme</a:t>
            </a:r>
            <a:r>
              <a:rPr lang="fr-FR" dirty="0"/>
              <a:t> pour dev, et </a:t>
            </a:r>
            <a:r>
              <a:rPr lang="fr-FR" dirty="0" err="1"/>
              <a:t>ensusisuite</a:t>
            </a:r>
            <a:r>
              <a:rPr lang="fr-FR" dirty="0"/>
              <a:t>. J’ai un VNET, 3 </a:t>
            </a:r>
            <a:r>
              <a:rPr lang="fr-FR" dirty="0" err="1"/>
              <a:t>subnets</a:t>
            </a:r>
            <a:r>
              <a:rPr lang="fr-FR" dirty="0"/>
              <a:t>, et chaque </a:t>
            </a:r>
            <a:r>
              <a:rPr lang="fr-FR" dirty="0" err="1"/>
              <a:t>subnet</a:t>
            </a:r>
            <a:r>
              <a:rPr lang="fr-FR" dirty="0"/>
              <a:t> a son propre NSG, un seule </a:t>
            </a:r>
            <a:r>
              <a:rPr lang="fr-FR" dirty="0" err="1"/>
              <a:t>database</a:t>
            </a:r>
            <a:r>
              <a:rPr lang="fr-FR" dirty="0"/>
              <a:t> base server pour raison des couts.</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Trocieme</a:t>
            </a:r>
            <a:r>
              <a:rPr lang="fr-FR" dirty="0"/>
              <a:t> block lis tout tes blocks</a:t>
            </a:r>
            <a:endParaRPr dirty="0"/>
          </a:p>
        </p:txBody>
      </p:sp>
    </p:spTree>
    <p:extLst>
      <p:ext uri="{BB962C8B-B14F-4D97-AF65-F5344CB8AC3E}">
        <p14:creationId xmlns:p14="http://schemas.microsoft.com/office/powerpoint/2010/main" val="5000199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8" r:id="rId5"/>
    <p:sldLayoutId id="2147483660" r:id="rId6"/>
    <p:sldLayoutId id="2147483663" r:id="rId7"/>
    <p:sldLayoutId id="2147483664"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jp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46.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55.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8.xml"/><Relationship Id="rId5" Type="http://schemas.openxmlformats.org/officeDocument/2006/relationships/image" Target="../media/image58.png"/><Relationship Id="rId4" Type="http://schemas.openxmlformats.org/officeDocument/2006/relationships/image" Target="../media/image57.jp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openxmlformats.org/officeDocument/2006/relationships/image" Target="../media/image65.png"/><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openxmlformats.org/officeDocument/2006/relationships/image" Target="../media/image72.png"/><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74.png"/></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76.png"/></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74.png"/></Relationships>
</file>

<file path=ppt/slides/_rels/slide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3.xml"/><Relationship Id="rId1" Type="http://schemas.openxmlformats.org/officeDocument/2006/relationships/slideLayout" Target="../slideLayouts/slideLayout8.xml"/><Relationship Id="rId5" Type="http://schemas.openxmlformats.org/officeDocument/2006/relationships/image" Target="../media/image80.png"/><Relationship Id="rId4" Type="http://schemas.openxmlformats.org/officeDocument/2006/relationships/image" Target="../media/image79.png"/></Relationships>
</file>

<file path=ppt/slides/_rels/slide3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4.xml"/><Relationship Id="rId1" Type="http://schemas.openxmlformats.org/officeDocument/2006/relationships/slideLayout" Target="../slideLayouts/slideLayout8.xml"/><Relationship Id="rId5" Type="http://schemas.openxmlformats.org/officeDocument/2006/relationships/image" Target="../media/image83.png"/><Relationship Id="rId4" Type="http://schemas.openxmlformats.org/officeDocument/2006/relationships/image" Target="../media/image82.png"/></Relationships>
</file>

<file path=ppt/slides/_rels/slide3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image" Target="../media/image8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wmf"/></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3" name="Google Shape;163;p38"/>
          <p:cNvSpPr txBox="1">
            <a:spLocks noGrp="1"/>
          </p:cNvSpPr>
          <p:nvPr>
            <p:ph type="subTitle" idx="1"/>
          </p:nvPr>
        </p:nvSpPr>
        <p:spPr>
          <a:xfrm>
            <a:off x="2044200" y="3704650"/>
            <a:ext cx="4791075" cy="464700"/>
          </a:xfrm>
          <a:prstGeom prst="rect">
            <a:avLst/>
          </a:prstGeom>
        </p:spPr>
        <p:txBody>
          <a:bodyPr spcFirstLastPara="1" wrap="square" lIns="91425" tIns="91425" rIns="91425" bIns="91425" anchor="t" anchorCtr="0">
            <a:noAutofit/>
          </a:bodyPr>
          <a:lstStyle/>
          <a:p>
            <a:r>
              <a:rPr lang="fr-FR" sz="1400" b="0" i="0" u="none" strike="noStrike" baseline="0" dirty="0">
                <a:solidFill>
                  <a:schemeClr val="bg1"/>
                </a:solidFill>
                <a:latin typeface="Montserrat" panose="020F0502020204030204" pitchFamily="2" charset="0"/>
              </a:rPr>
              <a:t>Projet de fin d’études</a:t>
            </a:r>
          </a:p>
          <a:p>
            <a:r>
              <a:rPr lang="fr-FR" sz="1400" b="1" i="0" u="none" strike="noStrike" baseline="0" dirty="0">
                <a:solidFill>
                  <a:schemeClr val="bg1"/>
                </a:solidFill>
                <a:latin typeface="Montserrat" panose="020F0502020204030204" pitchFamily="2" charset="0"/>
              </a:rPr>
              <a:t>Administrateur Système DevOps</a:t>
            </a:r>
            <a:endParaRPr lang="fr-FR" sz="1400" dirty="0">
              <a:solidFill>
                <a:schemeClr val="bg1"/>
              </a:solidFill>
            </a:endParaRPr>
          </a:p>
          <a:p>
            <a:pPr marL="0" lvl="0" indent="0" algn="ctr" rtl="0">
              <a:spcBef>
                <a:spcPts val="0"/>
              </a:spcBef>
              <a:spcAft>
                <a:spcPts val="0"/>
              </a:spcAft>
              <a:buNone/>
            </a:pPr>
            <a:endParaRPr dirty="0">
              <a:solidFill>
                <a:schemeClr val="bg1"/>
              </a:solidFill>
            </a:endParaRPr>
          </a:p>
        </p:txBody>
      </p:sp>
      <p:sp>
        <p:nvSpPr>
          <p:cNvPr id="164" name="Google Shape;164;p38"/>
          <p:cNvSpPr txBox="1">
            <a:spLocks noGrp="1"/>
          </p:cNvSpPr>
          <p:nvPr>
            <p:ph type="ctrTitle"/>
          </p:nvPr>
        </p:nvSpPr>
        <p:spPr>
          <a:xfrm>
            <a:off x="2941650" y="2464594"/>
            <a:ext cx="3260700" cy="778669"/>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r>
              <a:rPr lang="fr-FR" sz="1600" dirty="0"/>
              <a:t>ADMINISTRATEUR CLOUD</a:t>
            </a:r>
            <a:br>
              <a:rPr lang="fr-FR" sz="1600" dirty="0"/>
            </a:br>
            <a:endParaRPr lang="fr-FR" sz="2200" b="0" dirty="0">
              <a:latin typeface="Montserrat ExtraLight"/>
              <a:ea typeface="Montserrat ExtraLight"/>
              <a:cs typeface="Montserrat ExtraLight"/>
              <a:sym typeface="Montserrat ExtraLight"/>
            </a:endParaRP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Title 1">
            <a:extLst>
              <a:ext uri="{FF2B5EF4-FFF2-40B4-BE49-F238E27FC236}">
                <a16:creationId xmlns:a16="http://schemas.microsoft.com/office/drawing/2014/main" id="{512C00D1-C262-8C5C-6F0E-071BE914D0E6}"/>
              </a:ext>
            </a:extLst>
          </p:cNvPr>
          <p:cNvSpPr>
            <a:spLocks noGrp="1"/>
          </p:cNvSpPr>
          <p:nvPr>
            <p:ph type="ctrTitle"/>
          </p:nvPr>
        </p:nvSpPr>
        <p:spPr>
          <a:xfrm>
            <a:off x="2176463" y="1949450"/>
            <a:ext cx="4791075" cy="646113"/>
          </a:xfrm>
        </p:spPr>
        <p:txBody>
          <a:bodyPr/>
          <a:lstStyle/>
          <a:p>
            <a:r>
              <a:rPr lang="fr-FR" dirty="0"/>
              <a:t>GORANI Driton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409862" y="330724"/>
            <a:ext cx="8105488" cy="976577"/>
          </a:xfrm>
          <a:prstGeom prst="rect">
            <a:avLst/>
          </a:prstGeom>
        </p:spPr>
        <p:txBody>
          <a:bodyPr spcFirstLastPara="1" wrap="square" lIns="91425" tIns="91425" rIns="91425" bIns="91425" anchor="t" anchorCtr="0">
            <a:noAutofit/>
          </a:bodyPr>
          <a:lstStyle/>
          <a:p>
            <a:r>
              <a:rPr lang="fr-FR" sz="2400" dirty="0">
                <a:latin typeface="Montserrat ExtraBold" panose="00000900000000000000" pitchFamily="2" charset="0"/>
                <a:ea typeface="Verdana" panose="020B0604030504040204" pitchFamily="34" charset="0"/>
              </a:rPr>
              <a:t>CP.1 Automatiser la création de serveurs à l’aide de scripts</a:t>
            </a:r>
            <a:br>
              <a:rPr lang="fr-FR" sz="2400" dirty="0">
                <a:latin typeface="Montserrat ExtraBold" panose="00000900000000000000" pitchFamily="2" charset="0"/>
                <a:ea typeface="Verdana" panose="020B0604030504040204" pitchFamily="34" charset="0"/>
              </a:rPr>
            </a:br>
            <a:endParaRPr dirty="0">
              <a:latin typeface="Montserrat ExtraBold" panose="00000900000000000000" pitchFamily="2" charset="0"/>
            </a:endParaRPr>
          </a:p>
        </p:txBody>
      </p:sp>
      <p:cxnSp>
        <p:nvCxnSpPr>
          <p:cNvPr id="234" name="Google Shape;234;p46"/>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7" name="Google Shape;247;p46"/>
          <p:cNvSpPr/>
          <p:nvPr/>
        </p:nvSpPr>
        <p:spPr>
          <a:xfrm>
            <a:off x="6850102" y="2024450"/>
            <a:ext cx="423884" cy="409986"/>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46"/>
          <p:cNvGrpSpPr/>
          <p:nvPr/>
        </p:nvGrpSpPr>
        <p:grpSpPr>
          <a:xfrm>
            <a:off x="4408944" y="2017503"/>
            <a:ext cx="326106" cy="423908"/>
            <a:chOff x="3990517" y="3354173"/>
            <a:chExt cx="279559" cy="363402"/>
          </a:xfrm>
        </p:grpSpPr>
        <p:sp>
          <p:nvSpPr>
            <p:cNvPr id="249" name="Google Shape;249;p46"/>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6"/>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6"/>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46"/>
          <p:cNvGrpSpPr/>
          <p:nvPr/>
        </p:nvGrpSpPr>
        <p:grpSpPr>
          <a:xfrm>
            <a:off x="1860614" y="2015956"/>
            <a:ext cx="442673" cy="426992"/>
            <a:chOff x="1284212" y="1963766"/>
            <a:chExt cx="379489" cy="366046"/>
          </a:xfrm>
        </p:grpSpPr>
        <p:sp>
          <p:nvSpPr>
            <p:cNvPr id="253" name="Google Shape;253;p46"/>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6"/>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screenshot of a computer program&#10;&#10;Description automatically generated">
            <a:extLst>
              <a:ext uri="{FF2B5EF4-FFF2-40B4-BE49-F238E27FC236}">
                <a16:creationId xmlns:a16="http://schemas.microsoft.com/office/drawing/2014/main" id="{183CCE06-3029-73B9-C8A3-4D79768F4D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3739" y="1133259"/>
            <a:ext cx="6696052" cy="3679517"/>
          </a:xfrm>
          <a:prstGeom prst="rect">
            <a:avLst/>
          </a:prstGeom>
          <a:ln>
            <a:noFill/>
          </a:ln>
          <a:effectLst>
            <a:outerShdw blurRad="292100" dist="139700" dir="2700000" algn="tl" rotWithShape="0">
              <a:srgbClr val="333333">
                <a:alpha val="65000"/>
              </a:srgbClr>
            </a:outerShdw>
          </a:effectLst>
        </p:spPr>
      </p:pic>
      <p:pic>
        <p:nvPicPr>
          <p:cNvPr id="3" name="Picture 2" descr="A blue text on a black background&#10;&#10;Description automatically generated">
            <a:extLst>
              <a:ext uri="{FF2B5EF4-FFF2-40B4-BE49-F238E27FC236}">
                <a16:creationId xmlns:a16="http://schemas.microsoft.com/office/drawing/2014/main" id="{29AA6DD4-64D5-4F0C-841B-33AF93308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67554"/>
            <a:ext cx="3067478" cy="1343212"/>
          </a:xfrm>
          <a:prstGeom prst="rect">
            <a:avLst/>
          </a:prstGeom>
        </p:spPr>
      </p:pic>
      <p:pic>
        <p:nvPicPr>
          <p:cNvPr id="4" name="Picture 3" descr="A logo with white text&#10;&#10;Description automatically generated">
            <a:extLst>
              <a:ext uri="{FF2B5EF4-FFF2-40B4-BE49-F238E27FC236}">
                <a16:creationId xmlns:a16="http://schemas.microsoft.com/office/drawing/2014/main" id="{C63329F2-05D4-7A6B-C484-48F7587E63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8724" y="726218"/>
            <a:ext cx="3248478" cy="1409897"/>
          </a:xfrm>
          <a:prstGeom prst="rect">
            <a:avLst/>
          </a:prstGeom>
        </p:spPr>
      </p:pic>
    </p:spTree>
    <p:extLst>
      <p:ext uri="{BB962C8B-B14F-4D97-AF65-F5344CB8AC3E}">
        <p14:creationId xmlns:p14="http://schemas.microsoft.com/office/powerpoint/2010/main" val="3329153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196502" y="155693"/>
            <a:ext cx="8105488" cy="976577"/>
          </a:xfrm>
          <a:prstGeom prst="rect">
            <a:avLst/>
          </a:prstGeom>
        </p:spPr>
        <p:txBody>
          <a:bodyPr spcFirstLastPara="1" wrap="square" lIns="91425" tIns="91425" rIns="91425" bIns="91425" anchor="t" anchorCtr="0">
            <a:noAutofit/>
          </a:bodyPr>
          <a:lstStyle/>
          <a:p>
            <a:r>
              <a:rPr lang="fr-FR" sz="2400" dirty="0">
                <a:latin typeface="Montserrat ExtraBold" panose="00000900000000000000" pitchFamily="2" charset="0"/>
                <a:ea typeface="Verdana" panose="020B0604030504040204" pitchFamily="34" charset="0"/>
              </a:rPr>
              <a:t>CP.1 Automatiser la création de serveurs à l’aide de scripts</a:t>
            </a:r>
            <a:br>
              <a:rPr lang="fr-FR" sz="2400" dirty="0">
                <a:latin typeface="Montserrat ExtraBold" panose="00000900000000000000" pitchFamily="2" charset="0"/>
                <a:ea typeface="Verdana" panose="020B0604030504040204" pitchFamily="34" charset="0"/>
              </a:rPr>
            </a:br>
            <a:endParaRPr dirty="0">
              <a:latin typeface="Montserrat ExtraBold" panose="00000900000000000000" pitchFamily="2" charset="0"/>
            </a:endParaRPr>
          </a:p>
        </p:txBody>
      </p:sp>
      <p:cxnSp>
        <p:nvCxnSpPr>
          <p:cNvPr id="234" name="Google Shape;234;p46"/>
          <p:cNvCxnSpPr/>
          <p:nvPr/>
        </p:nvCxnSpPr>
        <p:spPr>
          <a:xfrm>
            <a:off x="921787" y="23114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7" name="Google Shape;247;p46"/>
          <p:cNvSpPr/>
          <p:nvPr/>
        </p:nvSpPr>
        <p:spPr>
          <a:xfrm>
            <a:off x="6850102" y="2024450"/>
            <a:ext cx="423884" cy="409986"/>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46"/>
          <p:cNvGrpSpPr/>
          <p:nvPr/>
        </p:nvGrpSpPr>
        <p:grpSpPr>
          <a:xfrm>
            <a:off x="4408944" y="2017503"/>
            <a:ext cx="326106" cy="423908"/>
            <a:chOff x="3990517" y="3354173"/>
            <a:chExt cx="279559" cy="363402"/>
          </a:xfrm>
        </p:grpSpPr>
        <p:sp>
          <p:nvSpPr>
            <p:cNvPr id="249" name="Google Shape;249;p46"/>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6"/>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6"/>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46"/>
          <p:cNvGrpSpPr/>
          <p:nvPr/>
        </p:nvGrpSpPr>
        <p:grpSpPr>
          <a:xfrm>
            <a:off x="1860614" y="2015956"/>
            <a:ext cx="442673" cy="426992"/>
            <a:chOff x="1284212" y="1963766"/>
            <a:chExt cx="379489" cy="366046"/>
          </a:xfrm>
        </p:grpSpPr>
        <p:sp>
          <p:nvSpPr>
            <p:cNvPr id="253" name="Google Shape;253;p46"/>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6"/>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descr="A screenshot of a computer&#10;&#10;Description automatically generated">
            <a:extLst>
              <a:ext uri="{FF2B5EF4-FFF2-40B4-BE49-F238E27FC236}">
                <a16:creationId xmlns:a16="http://schemas.microsoft.com/office/drawing/2014/main" id="{9560456B-C95D-605F-5A44-35EE2DF582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477" y="1097168"/>
            <a:ext cx="5923854" cy="3815190"/>
          </a:xfrm>
          <a:prstGeom prst="rect">
            <a:avLst/>
          </a:prstGeom>
          <a:ln>
            <a:noFill/>
          </a:ln>
          <a:effectLst>
            <a:outerShdw blurRad="292100" dist="139700" dir="2700000" algn="tl" rotWithShape="0">
              <a:srgbClr val="333333">
                <a:alpha val="65000"/>
              </a:srgbClr>
            </a:outerShdw>
          </a:effectLst>
        </p:spPr>
      </p:pic>
      <p:pic>
        <p:nvPicPr>
          <p:cNvPr id="3" name="Image 2">
            <a:extLst>
              <a:ext uri="{FF2B5EF4-FFF2-40B4-BE49-F238E27FC236}">
                <a16:creationId xmlns:a16="http://schemas.microsoft.com/office/drawing/2014/main" id="{6CE7DB86-0784-4599-8569-BA5337A5511A}"/>
              </a:ext>
            </a:extLst>
          </p:cNvPr>
          <p:cNvPicPr>
            <a:picLocks noChangeAspect="1"/>
          </p:cNvPicPr>
          <p:nvPr/>
        </p:nvPicPr>
        <p:blipFill>
          <a:blip r:embed="rId4"/>
          <a:stretch>
            <a:fillRect/>
          </a:stretch>
        </p:blipFill>
        <p:spPr>
          <a:xfrm>
            <a:off x="4408944" y="3292570"/>
            <a:ext cx="4575526" cy="1658062"/>
          </a:xfrm>
          <a:prstGeom prst="rect">
            <a:avLst/>
          </a:prstGeom>
        </p:spPr>
      </p:pic>
    </p:spTree>
    <p:extLst>
      <p:ext uri="{BB962C8B-B14F-4D97-AF65-F5344CB8AC3E}">
        <p14:creationId xmlns:p14="http://schemas.microsoft.com/office/powerpoint/2010/main" val="2903117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465038" y="300244"/>
            <a:ext cx="8105488" cy="976577"/>
          </a:xfrm>
          <a:prstGeom prst="rect">
            <a:avLst/>
          </a:prstGeom>
        </p:spPr>
        <p:txBody>
          <a:bodyPr spcFirstLastPara="1" wrap="square" lIns="91425" tIns="91425" rIns="91425" bIns="91425" anchor="t" anchorCtr="0">
            <a:noAutofit/>
          </a:bodyPr>
          <a:lstStyle/>
          <a:p>
            <a:r>
              <a:rPr lang="fr-FR" sz="2400" dirty="0">
                <a:latin typeface="Montserrat ExtraBold" panose="00000900000000000000" pitchFamily="2" charset="0"/>
                <a:ea typeface="Verdana" panose="020B0604030504040204" pitchFamily="34" charset="0"/>
              </a:rPr>
              <a:t>CP.2 Automatiser le déploiement d’une infrastructure</a:t>
            </a:r>
            <a:br>
              <a:rPr lang="fr-FR" sz="2400" dirty="0">
                <a:latin typeface="Montserrat ExtraBold" panose="00000900000000000000" pitchFamily="2" charset="0"/>
                <a:ea typeface="Verdana" panose="020B0604030504040204" pitchFamily="34" charset="0"/>
              </a:rPr>
            </a:br>
            <a:br>
              <a:rPr lang="fr-FR" sz="2400" dirty="0">
                <a:latin typeface="Montserrat ExtraBold" panose="00000900000000000000" pitchFamily="2" charset="0"/>
                <a:ea typeface="Verdana" panose="020B0604030504040204" pitchFamily="34" charset="0"/>
              </a:rPr>
            </a:br>
            <a:endParaRPr dirty="0">
              <a:latin typeface="Montserrat ExtraBold" panose="00000900000000000000" pitchFamily="2" charset="0"/>
            </a:endParaRPr>
          </a:p>
        </p:txBody>
      </p:sp>
      <p:cxnSp>
        <p:nvCxnSpPr>
          <p:cNvPr id="234" name="Google Shape;234;p46"/>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7" name="Google Shape;247;p46"/>
          <p:cNvSpPr/>
          <p:nvPr/>
        </p:nvSpPr>
        <p:spPr>
          <a:xfrm>
            <a:off x="6850102" y="2024450"/>
            <a:ext cx="423884" cy="409986"/>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46"/>
          <p:cNvGrpSpPr/>
          <p:nvPr/>
        </p:nvGrpSpPr>
        <p:grpSpPr>
          <a:xfrm>
            <a:off x="4408944" y="2017503"/>
            <a:ext cx="326106" cy="423908"/>
            <a:chOff x="3990517" y="3354173"/>
            <a:chExt cx="279559" cy="363402"/>
          </a:xfrm>
        </p:grpSpPr>
        <p:sp>
          <p:nvSpPr>
            <p:cNvPr id="249" name="Google Shape;249;p46"/>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6"/>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6"/>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46"/>
          <p:cNvGrpSpPr/>
          <p:nvPr/>
        </p:nvGrpSpPr>
        <p:grpSpPr>
          <a:xfrm>
            <a:off x="1860614" y="2015956"/>
            <a:ext cx="442673" cy="426992"/>
            <a:chOff x="1284212" y="1963766"/>
            <a:chExt cx="379489" cy="366046"/>
          </a:xfrm>
        </p:grpSpPr>
        <p:sp>
          <p:nvSpPr>
            <p:cNvPr id="253" name="Google Shape;253;p46"/>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6"/>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EF2F71F7-A849-6DD7-081B-D0F44E097A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1041" y="1266451"/>
            <a:ext cx="5943753" cy="3328589"/>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9C5C033B-B2DC-C28C-7F5C-9F7C804355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200" y="2124685"/>
            <a:ext cx="2619939" cy="1094787"/>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B935637E-02C2-E12D-130E-EE4A694640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200" y="3277606"/>
            <a:ext cx="2619939" cy="1288389"/>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AF14DC61-8DD1-0A01-AC4B-803F1116FE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200" y="1261887"/>
            <a:ext cx="2619939" cy="7903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12572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172598" y="82749"/>
            <a:ext cx="8105488" cy="976577"/>
          </a:xfrm>
          <a:prstGeom prst="rect">
            <a:avLst/>
          </a:prstGeom>
        </p:spPr>
        <p:txBody>
          <a:bodyPr spcFirstLastPara="1" wrap="square" lIns="91425" tIns="91425" rIns="91425" bIns="91425" anchor="t" anchorCtr="0">
            <a:noAutofit/>
          </a:bodyPr>
          <a:lstStyle/>
          <a:p>
            <a:r>
              <a:rPr lang="fr-FR" sz="2400" dirty="0">
                <a:latin typeface="Montserrat ExtraBold" panose="00000900000000000000" pitchFamily="2" charset="0"/>
                <a:ea typeface="Verdana" panose="020B0604030504040204" pitchFamily="34" charset="0"/>
              </a:rPr>
              <a:t>CP.2 Automatiser le déploiement d’une infrastructure</a:t>
            </a:r>
            <a:br>
              <a:rPr lang="fr-FR" sz="2400" dirty="0">
                <a:latin typeface="Montserrat ExtraBold" panose="00000900000000000000" pitchFamily="2" charset="0"/>
                <a:ea typeface="Verdana" panose="020B0604030504040204" pitchFamily="34" charset="0"/>
              </a:rPr>
            </a:br>
            <a:br>
              <a:rPr lang="fr-FR" sz="2400" dirty="0">
                <a:latin typeface="Montserrat ExtraBold" panose="00000900000000000000" pitchFamily="2" charset="0"/>
                <a:ea typeface="Verdana" panose="020B0604030504040204" pitchFamily="34" charset="0"/>
              </a:rPr>
            </a:br>
            <a:endParaRPr dirty="0">
              <a:latin typeface="Montserrat ExtraBold" panose="00000900000000000000" pitchFamily="2" charset="0"/>
            </a:endParaRPr>
          </a:p>
        </p:txBody>
      </p:sp>
      <p:cxnSp>
        <p:nvCxnSpPr>
          <p:cNvPr id="234" name="Google Shape;234;p46"/>
          <p:cNvCxnSpPr/>
          <p:nvPr/>
        </p:nvCxnSpPr>
        <p:spPr>
          <a:xfrm>
            <a:off x="921787" y="173246"/>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7" name="Google Shape;247;p46"/>
          <p:cNvSpPr/>
          <p:nvPr/>
        </p:nvSpPr>
        <p:spPr>
          <a:xfrm>
            <a:off x="6850102" y="2024450"/>
            <a:ext cx="423884" cy="409986"/>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46"/>
          <p:cNvGrpSpPr/>
          <p:nvPr/>
        </p:nvGrpSpPr>
        <p:grpSpPr>
          <a:xfrm>
            <a:off x="4408944" y="2017503"/>
            <a:ext cx="326106" cy="423908"/>
            <a:chOff x="3990517" y="3354173"/>
            <a:chExt cx="279559" cy="363402"/>
          </a:xfrm>
        </p:grpSpPr>
        <p:sp>
          <p:nvSpPr>
            <p:cNvPr id="249" name="Google Shape;249;p46"/>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6"/>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6"/>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46"/>
          <p:cNvGrpSpPr/>
          <p:nvPr/>
        </p:nvGrpSpPr>
        <p:grpSpPr>
          <a:xfrm>
            <a:off x="1860614" y="2015956"/>
            <a:ext cx="442673" cy="426992"/>
            <a:chOff x="1284212" y="1963766"/>
            <a:chExt cx="379489" cy="366046"/>
          </a:xfrm>
        </p:grpSpPr>
        <p:sp>
          <p:nvSpPr>
            <p:cNvPr id="253" name="Google Shape;253;p46"/>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6"/>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a:extLst>
              <a:ext uri="{FF2B5EF4-FFF2-40B4-BE49-F238E27FC236}">
                <a16:creationId xmlns:a16="http://schemas.microsoft.com/office/drawing/2014/main" id="{F44E2517-AADB-F5E6-80B6-7FEC91341067}"/>
              </a:ext>
            </a:extLst>
          </p:cNvPr>
          <p:cNvPicPr>
            <a:picLocks noChangeAspect="1"/>
          </p:cNvPicPr>
          <p:nvPr/>
        </p:nvPicPr>
        <p:blipFill>
          <a:blip r:embed="rId3"/>
          <a:stretch>
            <a:fillRect/>
          </a:stretch>
        </p:blipFill>
        <p:spPr>
          <a:xfrm>
            <a:off x="5014498" y="779360"/>
            <a:ext cx="3878916" cy="1722269"/>
          </a:xfrm>
          <a:prstGeom prst="rect">
            <a:avLst/>
          </a:prstGeom>
        </p:spPr>
      </p:pic>
      <p:pic>
        <p:nvPicPr>
          <p:cNvPr id="9" name="Picture 8">
            <a:extLst>
              <a:ext uri="{FF2B5EF4-FFF2-40B4-BE49-F238E27FC236}">
                <a16:creationId xmlns:a16="http://schemas.microsoft.com/office/drawing/2014/main" id="{1B92A0B7-BDD9-9F89-94E5-85A19F94D9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598" y="923862"/>
            <a:ext cx="5337035" cy="3185591"/>
          </a:xfrm>
          <a:prstGeom prst="rect">
            <a:avLst/>
          </a:prstGeom>
          <a:ln>
            <a:noFill/>
          </a:ln>
          <a:effectLst>
            <a:outerShdw blurRad="292100" dist="139700" dir="2700000" algn="tl" rotWithShape="0">
              <a:srgbClr val="333333">
                <a:alpha val="65000"/>
              </a:srgbClr>
            </a:outerShdw>
          </a:effectLst>
        </p:spPr>
      </p:pic>
      <p:pic>
        <p:nvPicPr>
          <p:cNvPr id="10" name="Picture 9" descr="A screenshot of a computer program&#10;&#10;Description automatically generated">
            <a:extLst>
              <a:ext uri="{FF2B5EF4-FFF2-40B4-BE49-F238E27FC236}">
                <a16:creationId xmlns:a16="http://schemas.microsoft.com/office/drawing/2014/main" id="{B7876486-99C5-C81A-55EF-6466013488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57703" y="2778638"/>
            <a:ext cx="4213699" cy="206869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E4E48618-93C7-C9A4-B5DE-1751B886DB30}"/>
              </a:ext>
            </a:extLst>
          </p:cNvPr>
          <p:cNvPicPr>
            <a:picLocks noChangeAspect="1"/>
          </p:cNvPicPr>
          <p:nvPr/>
        </p:nvPicPr>
        <p:blipFill>
          <a:blip r:embed="rId6"/>
          <a:stretch>
            <a:fillRect/>
          </a:stretch>
        </p:blipFill>
        <p:spPr>
          <a:xfrm>
            <a:off x="64762" y="3943933"/>
            <a:ext cx="4692941" cy="10804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27012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409862" y="330725"/>
            <a:ext cx="5510878" cy="537956"/>
          </a:xfrm>
          <a:prstGeom prst="rect">
            <a:avLst/>
          </a:prstGeom>
        </p:spPr>
        <p:txBody>
          <a:bodyPr spcFirstLastPara="1" wrap="square" lIns="91425" tIns="91425" rIns="91425" bIns="91425" anchor="t" anchorCtr="0">
            <a:noAutofit/>
          </a:bodyPr>
          <a:lstStyle/>
          <a:p>
            <a:r>
              <a:rPr lang="fr-FR" dirty="0">
                <a:latin typeface="Montserrat ExtraBold" panose="00000900000000000000" pitchFamily="2" charset="0"/>
                <a:ea typeface="Verdana" panose="020B0604030504040204" pitchFamily="34" charset="0"/>
              </a:rPr>
              <a:t>CP.3 </a:t>
            </a:r>
            <a:r>
              <a:rPr lang="fr-FR" sz="2400" b="1" dirty="0">
                <a:latin typeface="Verdana" panose="020B0604030504040204" pitchFamily="34" charset="0"/>
                <a:ea typeface="Verdana" panose="020B0604030504040204" pitchFamily="34" charset="0"/>
              </a:rPr>
              <a:t>Sécuriser l’infrastructure</a:t>
            </a:r>
            <a:br>
              <a:rPr lang="fr-FR" sz="2400" dirty="0">
                <a:latin typeface="Montserrat ExtraBold" panose="00000900000000000000" pitchFamily="2" charset="0"/>
                <a:ea typeface="Verdana" panose="020B0604030504040204" pitchFamily="34" charset="0"/>
              </a:rPr>
            </a:br>
            <a:endParaRPr dirty="0">
              <a:latin typeface="Montserrat ExtraBold" panose="00000900000000000000" pitchFamily="2" charset="0"/>
            </a:endParaRPr>
          </a:p>
        </p:txBody>
      </p:sp>
      <p:cxnSp>
        <p:nvCxnSpPr>
          <p:cNvPr id="234" name="Google Shape;234;p46"/>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7" name="Google Shape;247;p46"/>
          <p:cNvSpPr/>
          <p:nvPr/>
        </p:nvSpPr>
        <p:spPr>
          <a:xfrm>
            <a:off x="6850102" y="2024450"/>
            <a:ext cx="423884" cy="409986"/>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46"/>
          <p:cNvGrpSpPr/>
          <p:nvPr/>
        </p:nvGrpSpPr>
        <p:grpSpPr>
          <a:xfrm>
            <a:off x="4408944" y="2017503"/>
            <a:ext cx="326106" cy="423908"/>
            <a:chOff x="3990517" y="3354173"/>
            <a:chExt cx="279559" cy="363402"/>
          </a:xfrm>
        </p:grpSpPr>
        <p:sp>
          <p:nvSpPr>
            <p:cNvPr id="249" name="Google Shape;249;p46"/>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6"/>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6"/>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46"/>
          <p:cNvGrpSpPr/>
          <p:nvPr/>
        </p:nvGrpSpPr>
        <p:grpSpPr>
          <a:xfrm>
            <a:off x="1860614" y="2015956"/>
            <a:ext cx="442673" cy="426992"/>
            <a:chOff x="1284212" y="1963766"/>
            <a:chExt cx="379489" cy="366046"/>
          </a:xfrm>
        </p:grpSpPr>
        <p:sp>
          <p:nvSpPr>
            <p:cNvPr id="253" name="Google Shape;253;p46"/>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6"/>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D7A568A7-BCF6-DCA2-64D3-EBBCADA084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230" y="984002"/>
            <a:ext cx="3148910" cy="1598364"/>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AD72E399-A4B5-948F-174D-12C82525DD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7589" y="984002"/>
            <a:ext cx="3148910" cy="1587748"/>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CA93FD50-2728-1175-D0CD-1019809640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5231" y="3033073"/>
            <a:ext cx="3148910" cy="1598364"/>
          </a:xfrm>
          <a:prstGeom prst="rect">
            <a:avLst/>
          </a:prstGeom>
          <a:ln>
            <a:noFill/>
          </a:ln>
          <a:effectLst>
            <a:outerShdw blurRad="292100" dist="139700" dir="2700000" algn="tl" rotWithShape="0">
              <a:srgbClr val="333333">
                <a:alpha val="65000"/>
              </a:srgbClr>
            </a:outerShdw>
          </a:effectLst>
        </p:spPr>
      </p:pic>
      <p:pic>
        <p:nvPicPr>
          <p:cNvPr id="5" name="Picture 4" descr="A blue and white logo&#10;&#10;Description automatically generated">
            <a:extLst>
              <a:ext uri="{FF2B5EF4-FFF2-40B4-BE49-F238E27FC236}">
                <a16:creationId xmlns:a16="http://schemas.microsoft.com/office/drawing/2014/main" id="{26C6AD00-C131-BDBF-5943-ECB1969755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87589" y="3033074"/>
            <a:ext cx="3148910" cy="1598364"/>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49B9160A-CDD5-7F7B-DB43-1219DEEC948A}"/>
              </a:ext>
            </a:extLst>
          </p:cNvPr>
          <p:cNvSpPr txBox="1"/>
          <p:nvPr/>
        </p:nvSpPr>
        <p:spPr>
          <a:xfrm>
            <a:off x="817886" y="2612719"/>
            <a:ext cx="2603598" cy="307777"/>
          </a:xfrm>
          <a:prstGeom prst="rect">
            <a:avLst/>
          </a:prstGeom>
          <a:noFill/>
        </p:spPr>
        <p:txBody>
          <a:bodyPr wrap="none" rtlCol="0">
            <a:spAutoFit/>
          </a:bodyPr>
          <a:lstStyle/>
          <a:p>
            <a:r>
              <a:rPr lang="fr-FR" dirty="0">
                <a:solidFill>
                  <a:schemeClr val="accent1"/>
                </a:solidFill>
                <a:latin typeface="Montserrat ExtraBold" panose="00000900000000000000" pitchFamily="2" charset="0"/>
              </a:rPr>
              <a:t>Network Security Groups</a:t>
            </a:r>
          </a:p>
        </p:txBody>
      </p:sp>
      <p:sp>
        <p:nvSpPr>
          <p:cNvPr id="8" name="TextBox 7">
            <a:extLst>
              <a:ext uri="{FF2B5EF4-FFF2-40B4-BE49-F238E27FC236}">
                <a16:creationId xmlns:a16="http://schemas.microsoft.com/office/drawing/2014/main" id="{059EA310-9F49-07E8-A43C-D8AFCB4CF06B}"/>
              </a:ext>
            </a:extLst>
          </p:cNvPr>
          <p:cNvSpPr txBox="1"/>
          <p:nvPr/>
        </p:nvSpPr>
        <p:spPr>
          <a:xfrm>
            <a:off x="6342168" y="2612718"/>
            <a:ext cx="1863636" cy="307777"/>
          </a:xfrm>
          <a:prstGeom prst="rect">
            <a:avLst/>
          </a:prstGeom>
          <a:noFill/>
        </p:spPr>
        <p:txBody>
          <a:bodyPr wrap="square">
            <a:spAutoFit/>
          </a:bodyPr>
          <a:lstStyle/>
          <a:p>
            <a:r>
              <a:rPr lang="fr-FR" dirty="0">
                <a:solidFill>
                  <a:schemeClr val="accent1"/>
                </a:solidFill>
                <a:latin typeface="Montserrat ExtraBold" panose="00000900000000000000" pitchFamily="2" charset="0"/>
              </a:rPr>
              <a:t>Virtual Network</a:t>
            </a:r>
          </a:p>
        </p:txBody>
      </p:sp>
      <p:sp>
        <p:nvSpPr>
          <p:cNvPr id="10" name="TextBox 9">
            <a:extLst>
              <a:ext uri="{FF2B5EF4-FFF2-40B4-BE49-F238E27FC236}">
                <a16:creationId xmlns:a16="http://schemas.microsoft.com/office/drawing/2014/main" id="{E9BB0E6F-2321-1CC4-95A8-712C9B6A1FE0}"/>
              </a:ext>
            </a:extLst>
          </p:cNvPr>
          <p:cNvSpPr txBox="1"/>
          <p:nvPr/>
        </p:nvSpPr>
        <p:spPr>
          <a:xfrm>
            <a:off x="1503200" y="4631437"/>
            <a:ext cx="4572000" cy="307777"/>
          </a:xfrm>
          <a:prstGeom prst="rect">
            <a:avLst/>
          </a:prstGeom>
          <a:noFill/>
        </p:spPr>
        <p:txBody>
          <a:bodyPr wrap="square">
            <a:spAutoFit/>
          </a:bodyPr>
          <a:lstStyle/>
          <a:p>
            <a:r>
              <a:rPr lang="fr-FR">
                <a:solidFill>
                  <a:schemeClr val="accent1"/>
                </a:solidFill>
                <a:latin typeface="Montserrat ExtraBold" panose="00000900000000000000" pitchFamily="2" charset="0"/>
              </a:rPr>
              <a:t>Subnets</a:t>
            </a:r>
            <a:endParaRPr lang="fr-FR" dirty="0">
              <a:solidFill>
                <a:schemeClr val="accent1"/>
              </a:solidFill>
              <a:latin typeface="Montserrat ExtraBold" panose="00000900000000000000" pitchFamily="2" charset="0"/>
            </a:endParaRPr>
          </a:p>
        </p:txBody>
      </p:sp>
      <p:sp>
        <p:nvSpPr>
          <p:cNvPr id="12" name="TextBox 11">
            <a:extLst>
              <a:ext uri="{FF2B5EF4-FFF2-40B4-BE49-F238E27FC236}">
                <a16:creationId xmlns:a16="http://schemas.microsoft.com/office/drawing/2014/main" id="{26CE1DFD-7A08-2362-5302-660AC24DD26D}"/>
              </a:ext>
            </a:extLst>
          </p:cNvPr>
          <p:cNvSpPr txBox="1"/>
          <p:nvPr/>
        </p:nvSpPr>
        <p:spPr>
          <a:xfrm>
            <a:off x="5715000" y="4658886"/>
            <a:ext cx="2842203" cy="307777"/>
          </a:xfrm>
          <a:prstGeom prst="rect">
            <a:avLst/>
          </a:prstGeom>
          <a:noFill/>
        </p:spPr>
        <p:txBody>
          <a:bodyPr wrap="square">
            <a:spAutoFit/>
          </a:bodyPr>
          <a:lstStyle/>
          <a:p>
            <a:r>
              <a:rPr lang="fr-FR" dirty="0">
                <a:solidFill>
                  <a:schemeClr val="accent1"/>
                </a:solidFill>
                <a:latin typeface="Montserrat ExtraBold" panose="00000900000000000000" pitchFamily="2" charset="0"/>
              </a:rPr>
              <a:t>Cert-Manager, </a:t>
            </a:r>
            <a:r>
              <a:rPr lang="fr-FR" dirty="0" err="1">
                <a:solidFill>
                  <a:schemeClr val="accent1"/>
                </a:solidFill>
                <a:latin typeface="Montserrat ExtraBold" panose="00000900000000000000" pitchFamily="2" charset="0"/>
              </a:rPr>
              <a:t>Let’s</a:t>
            </a:r>
            <a:r>
              <a:rPr lang="fr-FR" dirty="0">
                <a:solidFill>
                  <a:schemeClr val="accent1"/>
                </a:solidFill>
                <a:latin typeface="Montserrat ExtraBold" panose="00000900000000000000" pitchFamily="2" charset="0"/>
              </a:rPr>
              <a:t> </a:t>
            </a:r>
            <a:r>
              <a:rPr lang="fr-FR" dirty="0" err="1">
                <a:solidFill>
                  <a:schemeClr val="accent1"/>
                </a:solidFill>
                <a:latin typeface="Montserrat ExtraBold" panose="00000900000000000000" pitchFamily="2" charset="0"/>
              </a:rPr>
              <a:t>Encrypt</a:t>
            </a:r>
            <a:endParaRPr lang="fr-FR" dirty="0">
              <a:solidFill>
                <a:schemeClr val="accent1"/>
              </a:solidFill>
              <a:latin typeface="Montserrat ExtraBold" panose="00000900000000000000" pitchFamily="2" charset="0"/>
            </a:endParaRPr>
          </a:p>
        </p:txBody>
      </p:sp>
    </p:spTree>
    <p:extLst>
      <p:ext uri="{BB962C8B-B14F-4D97-AF65-F5344CB8AC3E}">
        <p14:creationId xmlns:p14="http://schemas.microsoft.com/office/powerpoint/2010/main" val="2344684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142150" y="114047"/>
            <a:ext cx="5510878" cy="537956"/>
          </a:xfrm>
          <a:prstGeom prst="rect">
            <a:avLst/>
          </a:prstGeom>
        </p:spPr>
        <p:txBody>
          <a:bodyPr spcFirstLastPara="1" wrap="square" lIns="91425" tIns="91425" rIns="91425" bIns="91425" anchor="t" anchorCtr="0">
            <a:noAutofit/>
          </a:bodyPr>
          <a:lstStyle/>
          <a:p>
            <a:r>
              <a:rPr lang="fr-FR" dirty="0">
                <a:latin typeface="Montserrat ExtraBold" panose="00000900000000000000" pitchFamily="2" charset="0"/>
                <a:ea typeface="Verdana" panose="020B0604030504040204" pitchFamily="34" charset="0"/>
              </a:rPr>
              <a:t>CP.3 </a:t>
            </a:r>
            <a:r>
              <a:rPr lang="fr-FR" sz="2400" b="1" dirty="0">
                <a:latin typeface="Verdana" panose="020B0604030504040204" pitchFamily="34" charset="0"/>
                <a:ea typeface="Verdana" panose="020B0604030504040204" pitchFamily="34" charset="0"/>
              </a:rPr>
              <a:t>Sécuriser l’infrastructure</a:t>
            </a:r>
            <a:br>
              <a:rPr lang="fr-FR" sz="2400" dirty="0">
                <a:latin typeface="Montserrat ExtraBold" panose="00000900000000000000" pitchFamily="2" charset="0"/>
                <a:ea typeface="Verdana" panose="020B0604030504040204" pitchFamily="34" charset="0"/>
              </a:rPr>
            </a:br>
            <a:endParaRPr dirty="0">
              <a:latin typeface="Montserrat ExtraBold" panose="00000900000000000000" pitchFamily="2" charset="0"/>
            </a:endParaRPr>
          </a:p>
        </p:txBody>
      </p:sp>
      <p:cxnSp>
        <p:nvCxnSpPr>
          <p:cNvPr id="234" name="Google Shape;234;p46"/>
          <p:cNvCxnSpPr/>
          <p:nvPr/>
        </p:nvCxnSpPr>
        <p:spPr>
          <a:xfrm>
            <a:off x="1018580" y="1854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7" name="Google Shape;247;p46"/>
          <p:cNvSpPr/>
          <p:nvPr/>
        </p:nvSpPr>
        <p:spPr>
          <a:xfrm>
            <a:off x="6850102" y="2024450"/>
            <a:ext cx="423884" cy="409986"/>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46"/>
          <p:cNvGrpSpPr/>
          <p:nvPr/>
        </p:nvGrpSpPr>
        <p:grpSpPr>
          <a:xfrm>
            <a:off x="4408944" y="2017503"/>
            <a:ext cx="326106" cy="423908"/>
            <a:chOff x="3990517" y="3354173"/>
            <a:chExt cx="279559" cy="363402"/>
          </a:xfrm>
        </p:grpSpPr>
        <p:sp>
          <p:nvSpPr>
            <p:cNvPr id="249" name="Google Shape;249;p46"/>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6"/>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6"/>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46"/>
          <p:cNvGrpSpPr/>
          <p:nvPr/>
        </p:nvGrpSpPr>
        <p:grpSpPr>
          <a:xfrm>
            <a:off x="1860614" y="2015956"/>
            <a:ext cx="442673" cy="426992"/>
            <a:chOff x="1284212" y="1963766"/>
            <a:chExt cx="379489" cy="366046"/>
          </a:xfrm>
        </p:grpSpPr>
        <p:sp>
          <p:nvSpPr>
            <p:cNvPr id="253" name="Google Shape;253;p46"/>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6"/>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a:extLst>
              <a:ext uri="{FF2B5EF4-FFF2-40B4-BE49-F238E27FC236}">
                <a16:creationId xmlns:a16="http://schemas.microsoft.com/office/drawing/2014/main" id="{4DC53FE8-670B-B906-5FF4-DBE6440E9A04}"/>
              </a:ext>
            </a:extLst>
          </p:cNvPr>
          <p:cNvPicPr>
            <a:picLocks noChangeAspect="1"/>
          </p:cNvPicPr>
          <p:nvPr/>
        </p:nvPicPr>
        <p:blipFill>
          <a:blip r:embed="rId3"/>
          <a:stretch>
            <a:fillRect/>
          </a:stretch>
        </p:blipFill>
        <p:spPr>
          <a:xfrm>
            <a:off x="96667" y="538502"/>
            <a:ext cx="5601844" cy="2467227"/>
          </a:xfrm>
          <a:prstGeom prst="rect">
            <a:avLst/>
          </a:prstGeom>
        </p:spPr>
      </p:pic>
      <p:pic>
        <p:nvPicPr>
          <p:cNvPr id="9" name="Picture 8">
            <a:extLst>
              <a:ext uri="{FF2B5EF4-FFF2-40B4-BE49-F238E27FC236}">
                <a16:creationId xmlns:a16="http://schemas.microsoft.com/office/drawing/2014/main" id="{0074B8C0-3DBE-CEE1-3B87-4359F205A4F0}"/>
              </a:ext>
            </a:extLst>
          </p:cNvPr>
          <p:cNvPicPr>
            <a:picLocks noChangeAspect="1"/>
          </p:cNvPicPr>
          <p:nvPr/>
        </p:nvPicPr>
        <p:blipFill>
          <a:blip r:embed="rId4"/>
          <a:stretch>
            <a:fillRect/>
          </a:stretch>
        </p:blipFill>
        <p:spPr>
          <a:xfrm>
            <a:off x="5742005" y="641166"/>
            <a:ext cx="3349940" cy="4075696"/>
          </a:xfrm>
          <a:prstGeom prst="rect">
            <a:avLst/>
          </a:prstGeom>
        </p:spPr>
      </p:pic>
      <p:pic>
        <p:nvPicPr>
          <p:cNvPr id="11" name="Picture 10">
            <a:extLst>
              <a:ext uri="{FF2B5EF4-FFF2-40B4-BE49-F238E27FC236}">
                <a16:creationId xmlns:a16="http://schemas.microsoft.com/office/drawing/2014/main" id="{B0C64E38-5945-E952-CC08-30263864985B}"/>
              </a:ext>
            </a:extLst>
          </p:cNvPr>
          <p:cNvPicPr>
            <a:picLocks noChangeAspect="1"/>
          </p:cNvPicPr>
          <p:nvPr/>
        </p:nvPicPr>
        <p:blipFill>
          <a:blip r:embed="rId5"/>
          <a:stretch>
            <a:fillRect/>
          </a:stretch>
        </p:blipFill>
        <p:spPr>
          <a:xfrm>
            <a:off x="2750820" y="2702090"/>
            <a:ext cx="2552933" cy="2362959"/>
          </a:xfrm>
          <a:prstGeom prst="rect">
            <a:avLst/>
          </a:prstGeom>
        </p:spPr>
      </p:pic>
    </p:spTree>
    <p:extLst>
      <p:ext uri="{BB962C8B-B14F-4D97-AF65-F5344CB8AC3E}">
        <p14:creationId xmlns:p14="http://schemas.microsoft.com/office/powerpoint/2010/main" val="1661873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142149" y="114047"/>
            <a:ext cx="8905183" cy="537956"/>
          </a:xfrm>
          <a:prstGeom prst="rect">
            <a:avLst/>
          </a:prstGeom>
        </p:spPr>
        <p:txBody>
          <a:bodyPr spcFirstLastPara="1" wrap="square" lIns="91425" tIns="91425" rIns="91425" bIns="91425" anchor="t" anchorCtr="0">
            <a:noAutofit/>
          </a:bodyPr>
          <a:lstStyle/>
          <a:p>
            <a:r>
              <a:rPr lang="fr-FR" dirty="0">
                <a:latin typeface="Montserrat ExtraBold" panose="00000900000000000000" pitchFamily="2" charset="0"/>
                <a:ea typeface="Verdana" panose="020B0604030504040204" pitchFamily="34" charset="0"/>
              </a:rPr>
              <a:t>CP. 4 </a:t>
            </a:r>
            <a:r>
              <a:rPr lang="fr-FR" sz="2400" b="1" dirty="0">
                <a:latin typeface="Verdana" panose="020B0604030504040204" pitchFamily="34" charset="0"/>
                <a:ea typeface="Verdana" panose="020B0604030504040204" pitchFamily="34" charset="0"/>
              </a:rPr>
              <a:t>Mettre l’infrastructure en production dans le cloud</a:t>
            </a:r>
            <a:br>
              <a:rPr lang="fr-FR" sz="2400" dirty="0">
                <a:latin typeface="Montserrat ExtraBold" panose="00000900000000000000" pitchFamily="2" charset="0"/>
                <a:ea typeface="Verdana" panose="020B0604030504040204" pitchFamily="34" charset="0"/>
              </a:rPr>
            </a:br>
            <a:endParaRPr dirty="0">
              <a:latin typeface="Montserrat ExtraBold" panose="00000900000000000000" pitchFamily="2" charset="0"/>
            </a:endParaRPr>
          </a:p>
        </p:txBody>
      </p:sp>
      <p:cxnSp>
        <p:nvCxnSpPr>
          <p:cNvPr id="234" name="Google Shape;234;p46"/>
          <p:cNvCxnSpPr/>
          <p:nvPr/>
        </p:nvCxnSpPr>
        <p:spPr>
          <a:xfrm>
            <a:off x="378500" y="17780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7" name="Google Shape;247;p46"/>
          <p:cNvSpPr/>
          <p:nvPr/>
        </p:nvSpPr>
        <p:spPr>
          <a:xfrm>
            <a:off x="6850102" y="2024450"/>
            <a:ext cx="423884" cy="409986"/>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46"/>
          <p:cNvGrpSpPr/>
          <p:nvPr/>
        </p:nvGrpSpPr>
        <p:grpSpPr>
          <a:xfrm>
            <a:off x="4408944" y="2017503"/>
            <a:ext cx="326106" cy="423908"/>
            <a:chOff x="3990517" y="3354173"/>
            <a:chExt cx="279559" cy="363402"/>
          </a:xfrm>
        </p:grpSpPr>
        <p:sp>
          <p:nvSpPr>
            <p:cNvPr id="249" name="Google Shape;249;p46"/>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6"/>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6"/>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46"/>
          <p:cNvGrpSpPr/>
          <p:nvPr/>
        </p:nvGrpSpPr>
        <p:grpSpPr>
          <a:xfrm>
            <a:off x="1860614" y="2015956"/>
            <a:ext cx="442673" cy="426992"/>
            <a:chOff x="1284212" y="1963766"/>
            <a:chExt cx="379489" cy="366046"/>
          </a:xfrm>
        </p:grpSpPr>
        <p:sp>
          <p:nvSpPr>
            <p:cNvPr id="253" name="Google Shape;253;p46"/>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6"/>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blue and white logo&#10;&#10;Description automatically generated">
            <a:extLst>
              <a:ext uri="{FF2B5EF4-FFF2-40B4-BE49-F238E27FC236}">
                <a16:creationId xmlns:a16="http://schemas.microsoft.com/office/drawing/2014/main" id="{2170F9CB-AC94-94DE-8BA2-2A33CF28A3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884" y="1363980"/>
            <a:ext cx="2000250" cy="22860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3" name="Picture 2" descr="A screenshot of a computer&#10;&#10;Description automatically generated">
            <a:extLst>
              <a:ext uri="{FF2B5EF4-FFF2-40B4-BE49-F238E27FC236}">
                <a16:creationId xmlns:a16="http://schemas.microsoft.com/office/drawing/2014/main" id="{9C1EB071-6DE9-F52F-C506-F234D6BB6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3637" y="1362740"/>
            <a:ext cx="2286000" cy="22860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4" name="Picture 3" descr="A group of pink boxes&#10;&#10;Description automatically generated">
            <a:extLst>
              <a:ext uri="{FF2B5EF4-FFF2-40B4-BE49-F238E27FC236}">
                <a16:creationId xmlns:a16="http://schemas.microsoft.com/office/drawing/2014/main" id="{CE5FDD6F-0C4B-1FC6-15EE-52514E8C04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0357" y="1363980"/>
            <a:ext cx="2286000" cy="221581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6" name="TextBox 5">
            <a:extLst>
              <a:ext uri="{FF2B5EF4-FFF2-40B4-BE49-F238E27FC236}">
                <a16:creationId xmlns:a16="http://schemas.microsoft.com/office/drawing/2014/main" id="{9B1D067A-4CBC-B90C-2F74-5E28BB42D3B7}"/>
              </a:ext>
            </a:extLst>
          </p:cNvPr>
          <p:cNvSpPr txBox="1"/>
          <p:nvPr/>
        </p:nvSpPr>
        <p:spPr>
          <a:xfrm>
            <a:off x="625289" y="3670143"/>
            <a:ext cx="1615440" cy="307777"/>
          </a:xfrm>
          <a:prstGeom prst="rect">
            <a:avLst/>
          </a:prstGeom>
          <a:noFill/>
        </p:spPr>
        <p:txBody>
          <a:bodyPr wrap="square">
            <a:spAutoFit/>
          </a:bodyPr>
          <a:lstStyle/>
          <a:p>
            <a:r>
              <a:rPr lang="fr-FR" dirty="0">
                <a:solidFill>
                  <a:schemeClr val="accent1"/>
                </a:solidFill>
                <a:latin typeface="Montserrat ExtraBold" panose="00000900000000000000" pitchFamily="2" charset="0"/>
              </a:rPr>
              <a:t>Azure DevOps</a:t>
            </a:r>
          </a:p>
        </p:txBody>
      </p:sp>
      <p:sp>
        <p:nvSpPr>
          <p:cNvPr id="10" name="TextBox 9">
            <a:extLst>
              <a:ext uri="{FF2B5EF4-FFF2-40B4-BE49-F238E27FC236}">
                <a16:creationId xmlns:a16="http://schemas.microsoft.com/office/drawing/2014/main" id="{D68047B4-8AA5-681F-5A72-3F3A9504F27A}"/>
              </a:ext>
            </a:extLst>
          </p:cNvPr>
          <p:cNvSpPr txBox="1"/>
          <p:nvPr/>
        </p:nvSpPr>
        <p:spPr>
          <a:xfrm>
            <a:off x="3714285" y="3670143"/>
            <a:ext cx="964704" cy="307777"/>
          </a:xfrm>
          <a:prstGeom prst="rect">
            <a:avLst/>
          </a:prstGeom>
          <a:noFill/>
        </p:spPr>
        <p:txBody>
          <a:bodyPr wrap="square">
            <a:spAutoFit/>
          </a:bodyPr>
          <a:lstStyle/>
          <a:p>
            <a:r>
              <a:rPr lang="fr-FR" dirty="0">
                <a:solidFill>
                  <a:schemeClr val="accent1"/>
                </a:solidFill>
                <a:latin typeface="Montserrat ExtraBold" panose="00000900000000000000" pitchFamily="2" charset="0"/>
              </a:rPr>
              <a:t>Pipeline</a:t>
            </a:r>
          </a:p>
        </p:txBody>
      </p:sp>
      <p:sp>
        <p:nvSpPr>
          <p:cNvPr id="13" name="TextBox 12">
            <a:extLst>
              <a:ext uri="{FF2B5EF4-FFF2-40B4-BE49-F238E27FC236}">
                <a16:creationId xmlns:a16="http://schemas.microsoft.com/office/drawing/2014/main" id="{CE8AEF3F-E047-E4BC-663D-E032E4A85280}"/>
              </a:ext>
            </a:extLst>
          </p:cNvPr>
          <p:cNvSpPr txBox="1"/>
          <p:nvPr/>
        </p:nvSpPr>
        <p:spPr>
          <a:xfrm>
            <a:off x="6390066" y="3608672"/>
            <a:ext cx="1767840" cy="307777"/>
          </a:xfrm>
          <a:prstGeom prst="rect">
            <a:avLst/>
          </a:prstGeom>
          <a:noFill/>
        </p:spPr>
        <p:txBody>
          <a:bodyPr wrap="square">
            <a:spAutoFit/>
          </a:bodyPr>
          <a:lstStyle/>
          <a:p>
            <a:r>
              <a:rPr lang="fr-FR" dirty="0">
                <a:solidFill>
                  <a:schemeClr val="accent1"/>
                </a:solidFill>
                <a:latin typeface="Montserrat ExtraBold" panose="00000900000000000000" pitchFamily="2" charset="0"/>
              </a:rPr>
              <a:t>Azure </a:t>
            </a:r>
            <a:r>
              <a:rPr lang="fr-FR" dirty="0" err="1">
                <a:solidFill>
                  <a:schemeClr val="accent1"/>
                </a:solidFill>
                <a:latin typeface="Montserrat ExtraBold" panose="00000900000000000000" pitchFamily="2" charset="0"/>
              </a:rPr>
              <a:t>Artifactcs</a:t>
            </a:r>
            <a:endParaRPr lang="fr-FR" dirty="0">
              <a:solidFill>
                <a:schemeClr val="accent1"/>
              </a:solidFill>
              <a:latin typeface="Montserrat ExtraBold" panose="00000900000000000000" pitchFamily="2" charset="0"/>
            </a:endParaRPr>
          </a:p>
        </p:txBody>
      </p:sp>
    </p:spTree>
    <p:extLst>
      <p:ext uri="{BB962C8B-B14F-4D97-AF65-F5344CB8AC3E}">
        <p14:creationId xmlns:p14="http://schemas.microsoft.com/office/powerpoint/2010/main" val="3126619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142149" y="114047"/>
            <a:ext cx="8905183" cy="537956"/>
          </a:xfrm>
          <a:prstGeom prst="rect">
            <a:avLst/>
          </a:prstGeom>
        </p:spPr>
        <p:txBody>
          <a:bodyPr spcFirstLastPara="1" wrap="square" lIns="91425" tIns="91425" rIns="91425" bIns="91425" anchor="t" anchorCtr="0">
            <a:noAutofit/>
          </a:bodyPr>
          <a:lstStyle/>
          <a:p>
            <a:r>
              <a:rPr lang="fr-FR" dirty="0">
                <a:latin typeface="Montserrat ExtraBold" panose="00000900000000000000" pitchFamily="2" charset="0"/>
                <a:ea typeface="Verdana" panose="020B0604030504040204" pitchFamily="34" charset="0"/>
              </a:rPr>
              <a:t>CP. 4 </a:t>
            </a:r>
            <a:r>
              <a:rPr lang="fr-FR" sz="2400" b="1" dirty="0">
                <a:latin typeface="Verdana" panose="020B0604030504040204" pitchFamily="34" charset="0"/>
                <a:ea typeface="Verdana" panose="020B0604030504040204" pitchFamily="34" charset="0"/>
              </a:rPr>
              <a:t>Mettre l’infrastructure en production dans le cloud</a:t>
            </a:r>
            <a:br>
              <a:rPr lang="fr-FR" sz="2400" dirty="0">
                <a:latin typeface="Montserrat ExtraBold" panose="00000900000000000000" pitchFamily="2" charset="0"/>
                <a:ea typeface="Verdana" panose="020B0604030504040204" pitchFamily="34" charset="0"/>
              </a:rPr>
            </a:br>
            <a:endParaRPr dirty="0">
              <a:latin typeface="Montserrat ExtraBold" panose="00000900000000000000" pitchFamily="2" charset="0"/>
            </a:endParaRPr>
          </a:p>
        </p:txBody>
      </p:sp>
      <p:cxnSp>
        <p:nvCxnSpPr>
          <p:cNvPr id="234" name="Google Shape;234;p46"/>
          <p:cNvCxnSpPr/>
          <p:nvPr/>
        </p:nvCxnSpPr>
        <p:spPr>
          <a:xfrm>
            <a:off x="378500" y="17780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7" name="Google Shape;247;p46"/>
          <p:cNvSpPr/>
          <p:nvPr/>
        </p:nvSpPr>
        <p:spPr>
          <a:xfrm>
            <a:off x="6850102" y="2024450"/>
            <a:ext cx="423884" cy="409986"/>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46"/>
          <p:cNvGrpSpPr/>
          <p:nvPr/>
        </p:nvGrpSpPr>
        <p:grpSpPr>
          <a:xfrm>
            <a:off x="4408944" y="2017503"/>
            <a:ext cx="326106" cy="423908"/>
            <a:chOff x="3990517" y="3354173"/>
            <a:chExt cx="279559" cy="363402"/>
          </a:xfrm>
        </p:grpSpPr>
        <p:sp>
          <p:nvSpPr>
            <p:cNvPr id="249" name="Google Shape;249;p46"/>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6"/>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6"/>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46"/>
          <p:cNvGrpSpPr/>
          <p:nvPr/>
        </p:nvGrpSpPr>
        <p:grpSpPr>
          <a:xfrm>
            <a:off x="1860614" y="2015956"/>
            <a:ext cx="442673" cy="426992"/>
            <a:chOff x="1284212" y="1963766"/>
            <a:chExt cx="379489" cy="366046"/>
          </a:xfrm>
        </p:grpSpPr>
        <p:sp>
          <p:nvSpPr>
            <p:cNvPr id="253" name="Google Shape;253;p46"/>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6"/>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FA6C821F-AB52-CDD9-1C94-11E88760140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041" y="933380"/>
            <a:ext cx="5040580" cy="2513255"/>
          </a:xfrm>
          <a:prstGeom prst="rect">
            <a:avLst/>
          </a:prstGeom>
          <a:noFill/>
          <a:ln>
            <a:noFill/>
          </a:ln>
        </p:spPr>
      </p:pic>
      <p:pic>
        <p:nvPicPr>
          <p:cNvPr id="6" name="Picture 5">
            <a:extLst>
              <a:ext uri="{FF2B5EF4-FFF2-40B4-BE49-F238E27FC236}">
                <a16:creationId xmlns:a16="http://schemas.microsoft.com/office/drawing/2014/main" id="{26CF6134-4F85-7EDD-19A0-B409E596296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0477" y="933380"/>
            <a:ext cx="4422758" cy="2513255"/>
          </a:xfrm>
          <a:prstGeom prst="rect">
            <a:avLst/>
          </a:prstGeom>
          <a:noFill/>
          <a:ln>
            <a:noFill/>
          </a:ln>
        </p:spPr>
      </p:pic>
      <p:pic>
        <p:nvPicPr>
          <p:cNvPr id="7" name="Picture 6" descr="A black stamp with text&#10;&#10;Description automatically generated">
            <a:extLst>
              <a:ext uri="{FF2B5EF4-FFF2-40B4-BE49-F238E27FC236}">
                <a16:creationId xmlns:a16="http://schemas.microsoft.com/office/drawing/2014/main" id="{4736FBAD-7ACB-2E6F-A916-0B3CD97DFA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00297" y="2364864"/>
            <a:ext cx="1256627" cy="1081772"/>
          </a:xfrm>
          <a:prstGeom prst="rect">
            <a:avLst/>
          </a:prstGeom>
          <a:ln>
            <a:noFill/>
          </a:ln>
          <a:effectLst>
            <a:softEdge rad="112500"/>
          </a:effectLst>
        </p:spPr>
      </p:pic>
      <p:pic>
        <p:nvPicPr>
          <p:cNvPr id="8" name="Picture 7">
            <a:extLst>
              <a:ext uri="{FF2B5EF4-FFF2-40B4-BE49-F238E27FC236}">
                <a16:creationId xmlns:a16="http://schemas.microsoft.com/office/drawing/2014/main" id="{7A8AA0E0-6F5E-2ADA-8D5E-86338A159C61}"/>
              </a:ext>
            </a:extLst>
          </p:cNvPr>
          <p:cNvPicPr>
            <a:picLocks noChangeAspect="1"/>
          </p:cNvPicPr>
          <p:nvPr/>
        </p:nvPicPr>
        <p:blipFill rotWithShape="1">
          <a:blip r:embed="rId6">
            <a:extLst>
              <a:ext uri="{28A0092B-C50C-407E-A947-70E740481C1C}">
                <a14:useLocalDpi xmlns:a14="http://schemas.microsoft.com/office/drawing/2010/main" val="0"/>
              </a:ext>
            </a:extLst>
          </a:blip>
          <a:srcRect l="14095" t="33822" r="13403" b="7129"/>
          <a:stretch/>
        </p:blipFill>
        <p:spPr bwMode="auto">
          <a:xfrm>
            <a:off x="2790594" y="3238232"/>
            <a:ext cx="4024438" cy="1727466"/>
          </a:xfrm>
          <a:prstGeom prst="rect">
            <a:avLst/>
          </a:prstGeom>
          <a:noFill/>
          <a:ln>
            <a:noFill/>
          </a:ln>
        </p:spPr>
      </p:pic>
    </p:spTree>
    <p:extLst>
      <p:ext uri="{BB962C8B-B14F-4D97-AF65-F5344CB8AC3E}">
        <p14:creationId xmlns:p14="http://schemas.microsoft.com/office/powerpoint/2010/main" val="1559745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142149" y="114047"/>
            <a:ext cx="8905183" cy="537956"/>
          </a:xfrm>
          <a:prstGeom prst="rect">
            <a:avLst/>
          </a:prstGeom>
        </p:spPr>
        <p:txBody>
          <a:bodyPr spcFirstLastPara="1" wrap="square" lIns="91425" tIns="91425" rIns="91425" bIns="91425" anchor="t" anchorCtr="0">
            <a:noAutofit/>
          </a:bodyPr>
          <a:lstStyle/>
          <a:p>
            <a:r>
              <a:rPr lang="fr-FR" dirty="0">
                <a:latin typeface="Montserrat ExtraBold" panose="00000900000000000000" pitchFamily="2" charset="0"/>
                <a:ea typeface="Verdana" panose="020B0604030504040204" pitchFamily="34" charset="0"/>
              </a:rPr>
              <a:t>CP. 4 </a:t>
            </a:r>
            <a:r>
              <a:rPr lang="fr-FR" sz="2400" b="1" dirty="0">
                <a:latin typeface="Verdana" panose="020B0604030504040204" pitchFamily="34" charset="0"/>
                <a:ea typeface="Verdana" panose="020B0604030504040204" pitchFamily="34" charset="0"/>
              </a:rPr>
              <a:t>Mettre l’infrastructure en production dans le cloud</a:t>
            </a:r>
            <a:br>
              <a:rPr lang="fr-FR" sz="2400" dirty="0">
                <a:latin typeface="Montserrat ExtraBold" panose="00000900000000000000" pitchFamily="2" charset="0"/>
                <a:ea typeface="Verdana" panose="020B0604030504040204" pitchFamily="34" charset="0"/>
              </a:rPr>
            </a:br>
            <a:endParaRPr dirty="0">
              <a:latin typeface="Montserrat ExtraBold" panose="00000900000000000000" pitchFamily="2" charset="0"/>
            </a:endParaRPr>
          </a:p>
        </p:txBody>
      </p:sp>
      <p:cxnSp>
        <p:nvCxnSpPr>
          <p:cNvPr id="234" name="Google Shape;234;p46"/>
          <p:cNvCxnSpPr/>
          <p:nvPr/>
        </p:nvCxnSpPr>
        <p:spPr>
          <a:xfrm>
            <a:off x="378500" y="17780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7" name="Google Shape;247;p46"/>
          <p:cNvSpPr/>
          <p:nvPr/>
        </p:nvSpPr>
        <p:spPr>
          <a:xfrm>
            <a:off x="6850102" y="2024450"/>
            <a:ext cx="423884" cy="409986"/>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46"/>
          <p:cNvGrpSpPr/>
          <p:nvPr/>
        </p:nvGrpSpPr>
        <p:grpSpPr>
          <a:xfrm>
            <a:off x="4408944" y="2017503"/>
            <a:ext cx="326106" cy="423908"/>
            <a:chOff x="3990517" y="3354173"/>
            <a:chExt cx="279559" cy="363402"/>
          </a:xfrm>
        </p:grpSpPr>
        <p:sp>
          <p:nvSpPr>
            <p:cNvPr id="249" name="Google Shape;249;p46"/>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6"/>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6"/>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46"/>
          <p:cNvGrpSpPr/>
          <p:nvPr/>
        </p:nvGrpSpPr>
        <p:grpSpPr>
          <a:xfrm>
            <a:off x="1860614" y="2015956"/>
            <a:ext cx="442673" cy="426992"/>
            <a:chOff x="1284212" y="1963766"/>
            <a:chExt cx="379489" cy="366046"/>
          </a:xfrm>
        </p:grpSpPr>
        <p:sp>
          <p:nvSpPr>
            <p:cNvPr id="253" name="Google Shape;253;p46"/>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6"/>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8B1FBF8C-EA4E-4B98-F600-14D802F578F0}"/>
              </a:ext>
            </a:extLst>
          </p:cNvPr>
          <p:cNvPicPr>
            <a:picLocks noChangeAspect="1"/>
          </p:cNvPicPr>
          <p:nvPr/>
        </p:nvPicPr>
        <p:blipFill>
          <a:blip r:embed="rId3"/>
          <a:stretch>
            <a:fillRect/>
          </a:stretch>
        </p:blipFill>
        <p:spPr>
          <a:xfrm>
            <a:off x="85230" y="1172863"/>
            <a:ext cx="3598748" cy="1839774"/>
          </a:xfrm>
          <a:prstGeom prst="rect">
            <a:avLst/>
          </a:prstGeom>
        </p:spPr>
      </p:pic>
      <p:pic>
        <p:nvPicPr>
          <p:cNvPr id="4" name="Picture 3">
            <a:extLst>
              <a:ext uri="{FF2B5EF4-FFF2-40B4-BE49-F238E27FC236}">
                <a16:creationId xmlns:a16="http://schemas.microsoft.com/office/drawing/2014/main" id="{BD2EAB39-7DD2-776B-099B-495DE5DA5726}"/>
              </a:ext>
            </a:extLst>
          </p:cNvPr>
          <p:cNvPicPr>
            <a:picLocks noChangeAspect="1"/>
          </p:cNvPicPr>
          <p:nvPr/>
        </p:nvPicPr>
        <p:blipFill>
          <a:blip r:embed="rId4"/>
          <a:stretch>
            <a:fillRect/>
          </a:stretch>
        </p:blipFill>
        <p:spPr>
          <a:xfrm>
            <a:off x="142149" y="3139282"/>
            <a:ext cx="7444915" cy="1912455"/>
          </a:xfrm>
          <a:prstGeom prst="rect">
            <a:avLst/>
          </a:prstGeom>
        </p:spPr>
      </p:pic>
      <p:pic>
        <p:nvPicPr>
          <p:cNvPr id="10" name="Picture 9">
            <a:extLst>
              <a:ext uri="{FF2B5EF4-FFF2-40B4-BE49-F238E27FC236}">
                <a16:creationId xmlns:a16="http://schemas.microsoft.com/office/drawing/2014/main" id="{B4350082-A607-43B3-C8BE-AADEB7FB95EC}"/>
              </a:ext>
            </a:extLst>
          </p:cNvPr>
          <p:cNvPicPr>
            <a:picLocks noChangeAspect="1"/>
          </p:cNvPicPr>
          <p:nvPr/>
        </p:nvPicPr>
        <p:blipFill>
          <a:blip r:embed="rId5"/>
          <a:stretch>
            <a:fillRect/>
          </a:stretch>
        </p:blipFill>
        <p:spPr>
          <a:xfrm>
            <a:off x="3784727" y="870906"/>
            <a:ext cx="5148258" cy="2205053"/>
          </a:xfrm>
          <a:prstGeom prst="rect">
            <a:avLst/>
          </a:prstGeom>
        </p:spPr>
      </p:pic>
    </p:spTree>
    <p:extLst>
      <p:ext uri="{BB962C8B-B14F-4D97-AF65-F5344CB8AC3E}">
        <p14:creationId xmlns:p14="http://schemas.microsoft.com/office/powerpoint/2010/main" val="3242489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69" y="2050254"/>
            <a:ext cx="5381331" cy="2361725"/>
          </a:xfrm>
          <a:prstGeom prst="rect">
            <a:avLst/>
          </a:prstGeom>
        </p:spPr>
        <p:txBody>
          <a:bodyPr spcFirstLastPara="1" wrap="square" lIns="91425" tIns="91425" rIns="91425" bIns="91425" anchor="b" anchorCtr="0">
            <a:noAutofit/>
          </a:bodyPr>
          <a:lstStyle/>
          <a:p>
            <a:r>
              <a:rPr lang="fr-FR" sz="3600" dirty="0"/>
              <a:t>Déployer en continu une application</a:t>
            </a:r>
            <a:br>
              <a:rPr lang="fr-FR" sz="3600" dirty="0"/>
            </a:br>
            <a:br>
              <a:rPr lang="fr-FR" sz="3600" dirty="0"/>
            </a:b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sp>
        <p:nvSpPr>
          <p:cNvPr id="208" name="Google Shape;208;p43"/>
          <p:cNvSpPr txBox="1">
            <a:spLocks noGrp="1"/>
          </p:cNvSpPr>
          <p:nvPr>
            <p:ph type="subTitle" idx="1"/>
          </p:nvPr>
        </p:nvSpPr>
        <p:spPr>
          <a:xfrm>
            <a:off x="3671230" y="3288547"/>
            <a:ext cx="5381330" cy="464700"/>
          </a:xfrm>
          <a:prstGeom prst="rect">
            <a:avLst/>
          </a:prstGeom>
        </p:spPr>
        <p:txBody>
          <a:bodyPr spcFirstLastPara="1" wrap="square" lIns="91425" tIns="91425" rIns="91425" bIns="91425" anchor="t" anchorCtr="0">
            <a:noAutofit/>
          </a:bodyPr>
          <a:lstStyle/>
          <a:p>
            <a:pPr algn="l">
              <a:buFont typeface="Wingdings" panose="05000000000000000000" pitchFamily="2" charset="2"/>
              <a:buChar char="Ø"/>
            </a:pPr>
            <a:r>
              <a:rPr lang="fr-FR" sz="1400" dirty="0">
                <a:solidFill>
                  <a:schemeClr val="bg1"/>
                </a:solidFill>
                <a:latin typeface="Verdana" panose="020B0604030504040204" pitchFamily="34" charset="0"/>
                <a:ea typeface="Verdana" panose="020B0604030504040204" pitchFamily="34" charset="0"/>
              </a:rPr>
              <a:t>Préparer un environnement de test</a:t>
            </a:r>
          </a:p>
          <a:p>
            <a:pPr algn="l">
              <a:buFont typeface="Wingdings" panose="05000000000000000000" pitchFamily="2" charset="2"/>
              <a:buChar char="Ø"/>
            </a:pPr>
            <a:r>
              <a:rPr lang="fr-FR" sz="1400" dirty="0">
                <a:solidFill>
                  <a:schemeClr val="bg1"/>
                </a:solidFill>
                <a:latin typeface="Verdana" panose="020B0604030504040204" pitchFamily="34" charset="0"/>
                <a:ea typeface="Verdana" panose="020B0604030504040204" pitchFamily="34" charset="0"/>
              </a:rPr>
              <a:t>Gérer le stockage des données</a:t>
            </a:r>
          </a:p>
          <a:p>
            <a:pPr algn="l">
              <a:buFont typeface="Wingdings" panose="05000000000000000000" pitchFamily="2" charset="2"/>
              <a:buChar char="Ø"/>
            </a:pPr>
            <a:r>
              <a:rPr lang="fr-FR" sz="1400" dirty="0">
                <a:solidFill>
                  <a:schemeClr val="bg1"/>
                </a:solidFill>
                <a:latin typeface="Verdana" panose="020B0604030504040204" pitchFamily="34" charset="0"/>
                <a:ea typeface="Verdana" panose="020B0604030504040204" pitchFamily="34" charset="0"/>
              </a:rPr>
              <a:t>Gérer des containers</a:t>
            </a:r>
          </a:p>
          <a:p>
            <a:pPr algn="l">
              <a:buFont typeface="Wingdings" panose="05000000000000000000" pitchFamily="2" charset="2"/>
              <a:buChar char="Ø"/>
            </a:pPr>
            <a:r>
              <a:rPr lang="fr-FR" sz="1400" dirty="0">
                <a:solidFill>
                  <a:schemeClr val="bg1"/>
                </a:solidFill>
                <a:latin typeface="Verdana" panose="020B0604030504040204" pitchFamily="34" charset="0"/>
                <a:ea typeface="Verdana" panose="020B0604030504040204" pitchFamily="34" charset="0"/>
              </a:rPr>
              <a:t>Automatiser la mise en production d’une</a:t>
            </a:r>
          </a:p>
          <a:p>
            <a:pPr algn="l">
              <a:buFont typeface="Wingdings" panose="05000000000000000000" pitchFamily="2" charset="2"/>
              <a:buChar char="Ø"/>
            </a:pPr>
            <a:r>
              <a:rPr lang="fr-FR" sz="1400" dirty="0">
                <a:solidFill>
                  <a:schemeClr val="bg1"/>
                </a:solidFill>
                <a:latin typeface="Verdana" panose="020B0604030504040204" pitchFamily="34" charset="0"/>
                <a:ea typeface="Verdana" panose="020B0604030504040204" pitchFamily="34" charset="0"/>
              </a:rPr>
              <a:t>application avec une plateforme </a:t>
            </a:r>
            <a:endParaRPr lang="fr-FR" sz="1200" dirty="0"/>
          </a:p>
          <a:p>
            <a:pPr marL="0" lvl="0" indent="0" algn="l" rtl="0">
              <a:spcBef>
                <a:spcPts val="0"/>
              </a:spcBef>
              <a:spcAft>
                <a:spcPts val="0"/>
              </a:spcAft>
              <a:buNone/>
            </a:pP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085273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0"/>
          <p:cNvSpPr txBox="1">
            <a:spLocks noGrp="1"/>
          </p:cNvSpPr>
          <p:nvPr>
            <p:ph type="title" idx="6"/>
          </p:nvPr>
        </p:nvSpPr>
        <p:spPr>
          <a:xfrm>
            <a:off x="755613" y="241048"/>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179" name="Google Shape;179;p40"/>
          <p:cNvSpPr txBox="1">
            <a:spLocks noGrp="1"/>
          </p:cNvSpPr>
          <p:nvPr>
            <p:ph type="title"/>
          </p:nvPr>
        </p:nvSpPr>
        <p:spPr>
          <a:xfrm>
            <a:off x="3519658" y="755872"/>
            <a:ext cx="2067000" cy="5484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b" anchorCtr="0">
            <a:noAutofit/>
          </a:bodyPr>
          <a:lstStyle/>
          <a:p>
            <a:pPr marL="0" lvl="0" indent="0" algn="ctr" rtl="0">
              <a:spcBef>
                <a:spcPts val="0"/>
              </a:spcBef>
              <a:spcAft>
                <a:spcPts val="0"/>
              </a:spcAft>
              <a:buNone/>
            </a:pPr>
            <a:r>
              <a:rPr lang="en" sz="1400" dirty="0"/>
              <a:t>Diagramme</a:t>
            </a:r>
            <a:endParaRPr sz="1400" dirty="0"/>
          </a:p>
        </p:txBody>
      </p:sp>
      <p:sp>
        <p:nvSpPr>
          <p:cNvPr id="181" name="Google Shape;181;p40"/>
          <p:cNvSpPr txBox="1">
            <a:spLocks noGrp="1"/>
          </p:cNvSpPr>
          <p:nvPr>
            <p:ph type="title" idx="2"/>
          </p:nvPr>
        </p:nvSpPr>
        <p:spPr>
          <a:xfrm>
            <a:off x="5649341" y="939451"/>
            <a:ext cx="4486278" cy="54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sz="1400" dirty="0"/>
              <a:t>Automatiser le déploiement d’une infrastructure dans le cloud</a:t>
            </a:r>
            <a:endParaRPr sz="1400" dirty="0"/>
          </a:p>
        </p:txBody>
      </p:sp>
      <p:sp>
        <p:nvSpPr>
          <p:cNvPr id="183" name="Google Shape;183;p40"/>
          <p:cNvSpPr txBox="1">
            <a:spLocks noGrp="1"/>
          </p:cNvSpPr>
          <p:nvPr>
            <p:ph type="title" idx="4"/>
          </p:nvPr>
        </p:nvSpPr>
        <p:spPr>
          <a:xfrm>
            <a:off x="406659" y="844168"/>
            <a:ext cx="2067000" cy="5484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b" anchorCtr="0">
            <a:noAutofit/>
          </a:bodyPr>
          <a:lstStyle/>
          <a:p>
            <a:pPr marL="0" lvl="0" indent="0" algn="l" rtl="0">
              <a:spcBef>
                <a:spcPts val="0"/>
              </a:spcBef>
              <a:spcAft>
                <a:spcPts val="0"/>
              </a:spcAft>
              <a:buNone/>
            </a:pPr>
            <a:r>
              <a:rPr lang="en" sz="1400" dirty="0"/>
              <a:t>Introduction</a:t>
            </a:r>
            <a:endParaRPr sz="1400" dirty="0"/>
          </a:p>
        </p:txBody>
      </p:sp>
      <p:sp>
        <p:nvSpPr>
          <p:cNvPr id="185" name="Google Shape;185;p40"/>
          <p:cNvSpPr txBox="1">
            <a:spLocks noGrp="1"/>
          </p:cNvSpPr>
          <p:nvPr>
            <p:ph type="title" idx="7"/>
          </p:nvPr>
        </p:nvSpPr>
        <p:spPr>
          <a:xfrm>
            <a:off x="3538500" y="189488"/>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sp>
        <p:nvSpPr>
          <p:cNvPr id="186" name="Google Shape;186;p40"/>
          <p:cNvSpPr txBox="1">
            <a:spLocks noGrp="1"/>
          </p:cNvSpPr>
          <p:nvPr>
            <p:ph type="title" idx="8"/>
          </p:nvPr>
        </p:nvSpPr>
        <p:spPr>
          <a:xfrm>
            <a:off x="6145843" y="149351"/>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 dirty="0"/>
            </a:br>
            <a:r>
              <a:rPr lang="en" dirty="0"/>
              <a:t>03</a:t>
            </a:r>
            <a:endParaRPr dirty="0"/>
          </a:p>
        </p:txBody>
      </p:sp>
      <p:cxnSp>
        <p:nvCxnSpPr>
          <p:cNvPr id="187" name="Google Shape;187;p40"/>
          <p:cNvCxnSpPr>
            <a:cxnSpLocks/>
          </p:cNvCxnSpPr>
          <p:nvPr/>
        </p:nvCxnSpPr>
        <p:spPr>
          <a:xfrm>
            <a:off x="1590513" y="1016508"/>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8" name="Google Shape;188;p40"/>
          <p:cNvCxnSpPr>
            <a:cxnSpLocks/>
          </p:cNvCxnSpPr>
          <p:nvPr/>
        </p:nvCxnSpPr>
        <p:spPr>
          <a:xfrm>
            <a:off x="4373400" y="964948"/>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9" name="Google Shape;189;p40"/>
          <p:cNvCxnSpPr>
            <a:cxnSpLocks/>
          </p:cNvCxnSpPr>
          <p:nvPr/>
        </p:nvCxnSpPr>
        <p:spPr>
          <a:xfrm>
            <a:off x="6980743" y="924811"/>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6" name="Google Shape;178;p40">
            <a:extLst>
              <a:ext uri="{FF2B5EF4-FFF2-40B4-BE49-F238E27FC236}">
                <a16:creationId xmlns:a16="http://schemas.microsoft.com/office/drawing/2014/main" id="{AB43FF94-B1BF-BFDD-505C-028E678EE31B}"/>
              </a:ext>
            </a:extLst>
          </p:cNvPr>
          <p:cNvSpPr txBox="1">
            <a:spLocks/>
          </p:cNvSpPr>
          <p:nvPr/>
        </p:nvSpPr>
        <p:spPr>
          <a:xfrm>
            <a:off x="638829" y="2670085"/>
            <a:ext cx="2067000" cy="723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Montserrat ExtraBold"/>
              <a:buNone/>
              <a:defRPr sz="3600" b="0" i="0" u="none" strike="noStrike" cap="none">
                <a:solidFill>
                  <a:schemeClr val="lt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2pPr>
            <a:lvl3pPr marR="0" lvl="2"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3pPr>
            <a:lvl4pPr marR="0" lvl="3"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4pPr>
            <a:lvl5pPr marR="0" lvl="4"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5pPr>
            <a:lvl6pPr marR="0" lvl="5"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6pPr>
            <a:lvl7pPr marR="0" lvl="6"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7pPr>
            <a:lvl8pPr marR="0" lvl="7"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8pPr>
            <a:lvl9pPr marR="0" lvl="8"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9pPr>
          </a:lstStyle>
          <a:p>
            <a:r>
              <a:rPr lang="en" dirty="0"/>
              <a:t>04</a:t>
            </a:r>
          </a:p>
        </p:txBody>
      </p:sp>
      <p:sp>
        <p:nvSpPr>
          <p:cNvPr id="11" name="Google Shape;185;p40">
            <a:extLst>
              <a:ext uri="{FF2B5EF4-FFF2-40B4-BE49-F238E27FC236}">
                <a16:creationId xmlns:a16="http://schemas.microsoft.com/office/drawing/2014/main" id="{9CA50051-51D6-07A7-1B11-3D45D18414F0}"/>
              </a:ext>
            </a:extLst>
          </p:cNvPr>
          <p:cNvSpPr txBox="1">
            <a:spLocks/>
          </p:cNvSpPr>
          <p:nvPr/>
        </p:nvSpPr>
        <p:spPr>
          <a:xfrm>
            <a:off x="3582341" y="2602411"/>
            <a:ext cx="2067000" cy="723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Montserrat ExtraBold"/>
              <a:buNone/>
              <a:defRPr sz="3600" b="0" i="0" u="none" strike="noStrike" cap="none">
                <a:solidFill>
                  <a:schemeClr val="lt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2pPr>
            <a:lvl3pPr marR="0" lvl="2"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3pPr>
            <a:lvl4pPr marR="0" lvl="3"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4pPr>
            <a:lvl5pPr marR="0" lvl="4"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5pPr>
            <a:lvl6pPr marR="0" lvl="5"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6pPr>
            <a:lvl7pPr marR="0" lvl="6"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7pPr>
            <a:lvl8pPr marR="0" lvl="7"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8pPr>
            <a:lvl9pPr marR="0" lvl="8"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9pPr>
          </a:lstStyle>
          <a:p>
            <a:r>
              <a:rPr lang="en" dirty="0"/>
              <a:t>05</a:t>
            </a:r>
          </a:p>
        </p:txBody>
      </p:sp>
      <p:sp>
        <p:nvSpPr>
          <p:cNvPr id="12" name="Google Shape;186;p40">
            <a:extLst>
              <a:ext uri="{FF2B5EF4-FFF2-40B4-BE49-F238E27FC236}">
                <a16:creationId xmlns:a16="http://schemas.microsoft.com/office/drawing/2014/main" id="{CE26D361-5E05-D237-16BA-2FC9F6F23C05}"/>
              </a:ext>
            </a:extLst>
          </p:cNvPr>
          <p:cNvSpPr txBox="1">
            <a:spLocks/>
          </p:cNvSpPr>
          <p:nvPr/>
        </p:nvSpPr>
        <p:spPr>
          <a:xfrm>
            <a:off x="6284787" y="2615897"/>
            <a:ext cx="2067000" cy="723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Montserrat ExtraBold"/>
              <a:buNone/>
              <a:defRPr sz="3600" b="0" i="0" u="none" strike="noStrike" cap="none">
                <a:solidFill>
                  <a:schemeClr val="lt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2pPr>
            <a:lvl3pPr marR="0" lvl="2"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3pPr>
            <a:lvl4pPr marR="0" lvl="3"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4pPr>
            <a:lvl5pPr marR="0" lvl="4"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5pPr>
            <a:lvl6pPr marR="0" lvl="5"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6pPr>
            <a:lvl7pPr marR="0" lvl="6"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7pPr>
            <a:lvl8pPr marR="0" lvl="7"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8pPr>
            <a:lvl9pPr marR="0" lvl="8"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9pPr>
          </a:lstStyle>
          <a:p>
            <a:br>
              <a:rPr lang="en" dirty="0"/>
            </a:br>
            <a:r>
              <a:rPr lang="en" dirty="0"/>
              <a:t>06</a:t>
            </a:r>
          </a:p>
        </p:txBody>
      </p:sp>
      <p:cxnSp>
        <p:nvCxnSpPr>
          <p:cNvPr id="13" name="Google Shape;187;p40">
            <a:extLst>
              <a:ext uri="{FF2B5EF4-FFF2-40B4-BE49-F238E27FC236}">
                <a16:creationId xmlns:a16="http://schemas.microsoft.com/office/drawing/2014/main" id="{A0674D99-1A30-BB09-3A7D-F66E9A6C8E9D}"/>
              </a:ext>
            </a:extLst>
          </p:cNvPr>
          <p:cNvCxnSpPr>
            <a:cxnSpLocks/>
          </p:cNvCxnSpPr>
          <p:nvPr/>
        </p:nvCxnSpPr>
        <p:spPr>
          <a:xfrm>
            <a:off x="1473729" y="3445545"/>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4" name="Google Shape;188;p40">
            <a:extLst>
              <a:ext uri="{FF2B5EF4-FFF2-40B4-BE49-F238E27FC236}">
                <a16:creationId xmlns:a16="http://schemas.microsoft.com/office/drawing/2014/main" id="{EB0EF995-630C-C492-AF40-11CE9F1A643A}"/>
              </a:ext>
            </a:extLst>
          </p:cNvPr>
          <p:cNvCxnSpPr>
            <a:cxnSpLocks/>
          </p:cNvCxnSpPr>
          <p:nvPr/>
        </p:nvCxnSpPr>
        <p:spPr>
          <a:xfrm>
            <a:off x="4417241" y="3377871"/>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5" name="Google Shape;189;p40">
            <a:extLst>
              <a:ext uri="{FF2B5EF4-FFF2-40B4-BE49-F238E27FC236}">
                <a16:creationId xmlns:a16="http://schemas.microsoft.com/office/drawing/2014/main" id="{CD1B34DF-F00B-BA79-4D52-9AD182EABA01}"/>
              </a:ext>
            </a:extLst>
          </p:cNvPr>
          <p:cNvCxnSpPr>
            <a:cxnSpLocks/>
          </p:cNvCxnSpPr>
          <p:nvPr/>
        </p:nvCxnSpPr>
        <p:spPr>
          <a:xfrm>
            <a:off x="7119687" y="3339797"/>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6" name="Google Shape;179;p40">
            <a:extLst>
              <a:ext uri="{FF2B5EF4-FFF2-40B4-BE49-F238E27FC236}">
                <a16:creationId xmlns:a16="http://schemas.microsoft.com/office/drawing/2014/main" id="{152B1C54-59D2-0D63-C1AD-96283CC310CA}"/>
              </a:ext>
            </a:extLst>
          </p:cNvPr>
          <p:cNvSpPr txBox="1">
            <a:spLocks/>
          </p:cNvSpPr>
          <p:nvPr/>
        </p:nvSpPr>
        <p:spPr>
          <a:xfrm>
            <a:off x="365071" y="3453298"/>
            <a:ext cx="2719966" cy="54840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pPr algn="l"/>
            <a:r>
              <a:rPr lang="fr-FR" sz="1400" dirty="0"/>
              <a:t>Déployer en continu une application</a:t>
            </a:r>
          </a:p>
        </p:txBody>
      </p:sp>
      <p:sp>
        <p:nvSpPr>
          <p:cNvPr id="17" name="Google Shape;179;p40">
            <a:extLst>
              <a:ext uri="{FF2B5EF4-FFF2-40B4-BE49-F238E27FC236}">
                <a16:creationId xmlns:a16="http://schemas.microsoft.com/office/drawing/2014/main" id="{C7E60181-CE3B-7CE6-030B-3F847E4B801F}"/>
              </a:ext>
            </a:extLst>
          </p:cNvPr>
          <p:cNvSpPr txBox="1">
            <a:spLocks/>
          </p:cNvSpPr>
          <p:nvPr/>
        </p:nvSpPr>
        <p:spPr>
          <a:xfrm>
            <a:off x="3519422" y="3402773"/>
            <a:ext cx="2569410"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pPr algn="l"/>
            <a:r>
              <a:rPr lang="fr-FR" sz="1400" dirty="0"/>
              <a:t>Superviser les services déployés</a:t>
            </a:r>
          </a:p>
        </p:txBody>
      </p:sp>
      <p:sp>
        <p:nvSpPr>
          <p:cNvPr id="20" name="Google Shape;179;p40">
            <a:extLst>
              <a:ext uri="{FF2B5EF4-FFF2-40B4-BE49-F238E27FC236}">
                <a16:creationId xmlns:a16="http://schemas.microsoft.com/office/drawing/2014/main" id="{B638588D-1E65-BA78-44F4-898E3719FC8F}"/>
              </a:ext>
            </a:extLst>
          </p:cNvPr>
          <p:cNvSpPr txBox="1">
            <a:spLocks/>
          </p:cNvSpPr>
          <p:nvPr/>
        </p:nvSpPr>
        <p:spPr>
          <a:xfrm>
            <a:off x="6284787" y="3149961"/>
            <a:ext cx="2067000"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fr-FR" sz="1400" dirty="0"/>
              <a:t>Questions</a:t>
            </a:r>
          </a:p>
        </p:txBody>
      </p:sp>
      <p:sp>
        <p:nvSpPr>
          <p:cNvPr id="22" name="Subtitle 21">
            <a:extLst>
              <a:ext uri="{FF2B5EF4-FFF2-40B4-BE49-F238E27FC236}">
                <a16:creationId xmlns:a16="http://schemas.microsoft.com/office/drawing/2014/main" id="{E8FE7B20-3B0A-ACDF-9E86-49F23E0787FB}"/>
              </a:ext>
            </a:extLst>
          </p:cNvPr>
          <p:cNvSpPr>
            <a:spLocks noGrp="1"/>
          </p:cNvSpPr>
          <p:nvPr>
            <p:ph type="subTitle" idx="1"/>
          </p:nvPr>
        </p:nvSpPr>
        <p:spPr>
          <a:xfrm>
            <a:off x="5533789" y="1370330"/>
            <a:ext cx="3308716" cy="1235100"/>
          </a:xfr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marL="285750" indent="-171450" algn="l">
              <a:buFont typeface="Wingdings" panose="05000000000000000000" pitchFamily="2" charset="2"/>
              <a:buChar char="Ø"/>
            </a:pPr>
            <a:r>
              <a:rPr lang="fr-FR" sz="1000" dirty="0">
                <a:solidFill>
                  <a:schemeClr val="bg1"/>
                </a:solidFill>
                <a:latin typeface="Verdana" panose="020B0604030504040204" pitchFamily="34" charset="0"/>
                <a:ea typeface="Verdana" panose="020B0604030504040204" pitchFamily="34" charset="0"/>
              </a:rPr>
              <a:t>Automatiser la création de serveurs à l’aide de scripts</a:t>
            </a:r>
          </a:p>
          <a:p>
            <a:pPr marL="285750" indent="-171450" algn="l">
              <a:buFont typeface="Wingdings" panose="05000000000000000000" pitchFamily="2" charset="2"/>
              <a:buChar char="Ø"/>
            </a:pPr>
            <a:r>
              <a:rPr lang="fr-FR" sz="1000" dirty="0">
                <a:solidFill>
                  <a:schemeClr val="bg1"/>
                </a:solidFill>
                <a:latin typeface="Verdana" panose="020B0604030504040204" pitchFamily="34" charset="0"/>
                <a:ea typeface="Verdana" panose="020B0604030504040204" pitchFamily="34" charset="0"/>
              </a:rPr>
              <a:t>Automatiser le déploiement d’une infrastructure</a:t>
            </a:r>
          </a:p>
          <a:p>
            <a:pPr marL="285750" indent="-171450" algn="l">
              <a:buFont typeface="Wingdings" panose="05000000000000000000" pitchFamily="2" charset="2"/>
              <a:buChar char="Ø"/>
            </a:pPr>
            <a:r>
              <a:rPr lang="fr-FR" sz="1000" dirty="0">
                <a:solidFill>
                  <a:schemeClr val="bg1"/>
                </a:solidFill>
                <a:latin typeface="Verdana" panose="020B0604030504040204" pitchFamily="34" charset="0"/>
                <a:ea typeface="Verdana" panose="020B0604030504040204" pitchFamily="34" charset="0"/>
              </a:rPr>
              <a:t>Sécuriser l’infrastructure</a:t>
            </a:r>
          </a:p>
          <a:p>
            <a:pPr marL="285750" indent="-171450" algn="l">
              <a:buFont typeface="Wingdings" panose="05000000000000000000" pitchFamily="2" charset="2"/>
              <a:buChar char="Ø"/>
            </a:pPr>
            <a:r>
              <a:rPr lang="fr-FR" sz="1000" dirty="0">
                <a:solidFill>
                  <a:schemeClr val="bg1"/>
                </a:solidFill>
                <a:latin typeface="Verdana" panose="020B0604030504040204" pitchFamily="34" charset="0"/>
                <a:ea typeface="Verdana" panose="020B0604030504040204" pitchFamily="34" charset="0"/>
              </a:rPr>
              <a:t>Mettre l’infrastructure en production dans le cloud</a:t>
            </a:r>
          </a:p>
          <a:p>
            <a:endParaRPr lang="fr-FR" sz="900" dirty="0"/>
          </a:p>
        </p:txBody>
      </p:sp>
      <p:sp>
        <p:nvSpPr>
          <p:cNvPr id="23" name="Subtitle 21">
            <a:extLst>
              <a:ext uri="{FF2B5EF4-FFF2-40B4-BE49-F238E27FC236}">
                <a16:creationId xmlns:a16="http://schemas.microsoft.com/office/drawing/2014/main" id="{68241366-84EF-CB26-5187-D494B8E878C7}"/>
              </a:ext>
            </a:extLst>
          </p:cNvPr>
          <p:cNvSpPr txBox="1">
            <a:spLocks/>
          </p:cNvSpPr>
          <p:nvPr/>
        </p:nvSpPr>
        <p:spPr>
          <a:xfrm>
            <a:off x="242888" y="3993945"/>
            <a:ext cx="3308716" cy="1073335"/>
          </a:xfrm>
          <a:prstGeom prst="rect">
            <a:avLst/>
          </a:prstGeom>
          <a:solidFill>
            <a:schemeClr val="accent6">
              <a:alpha val="50000"/>
            </a:schemeClr>
          </a:solidFill>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algn="l">
              <a:buFont typeface="Wingdings" panose="05000000000000000000" pitchFamily="2" charset="2"/>
              <a:buChar char="Ø"/>
            </a:pPr>
            <a:r>
              <a:rPr lang="fr-FR" sz="1000" dirty="0">
                <a:solidFill>
                  <a:schemeClr val="bg1"/>
                </a:solidFill>
                <a:latin typeface="Verdana" panose="020B0604030504040204" pitchFamily="34" charset="0"/>
                <a:ea typeface="Verdana" panose="020B0604030504040204" pitchFamily="34" charset="0"/>
              </a:rPr>
              <a:t>Préparer un environnement de test</a:t>
            </a:r>
          </a:p>
          <a:p>
            <a:pPr algn="l">
              <a:buFont typeface="Wingdings" panose="05000000000000000000" pitchFamily="2" charset="2"/>
              <a:buChar char="Ø"/>
            </a:pPr>
            <a:r>
              <a:rPr lang="fr-FR" sz="1000" dirty="0">
                <a:solidFill>
                  <a:schemeClr val="bg1"/>
                </a:solidFill>
                <a:latin typeface="Verdana" panose="020B0604030504040204" pitchFamily="34" charset="0"/>
                <a:ea typeface="Verdana" panose="020B0604030504040204" pitchFamily="34" charset="0"/>
              </a:rPr>
              <a:t>Gérer le stockage des données</a:t>
            </a:r>
          </a:p>
          <a:p>
            <a:pPr algn="l">
              <a:buFont typeface="Wingdings" panose="05000000000000000000" pitchFamily="2" charset="2"/>
              <a:buChar char="Ø"/>
            </a:pPr>
            <a:r>
              <a:rPr lang="fr-FR" sz="1000" dirty="0">
                <a:solidFill>
                  <a:schemeClr val="bg1"/>
                </a:solidFill>
                <a:latin typeface="Verdana" panose="020B0604030504040204" pitchFamily="34" charset="0"/>
                <a:ea typeface="Verdana" panose="020B0604030504040204" pitchFamily="34" charset="0"/>
              </a:rPr>
              <a:t>Gérer des containers</a:t>
            </a:r>
          </a:p>
          <a:p>
            <a:pPr algn="l">
              <a:buFont typeface="Wingdings" panose="05000000000000000000" pitchFamily="2" charset="2"/>
              <a:buChar char="Ø"/>
            </a:pPr>
            <a:r>
              <a:rPr lang="fr-FR" sz="1000" dirty="0">
                <a:solidFill>
                  <a:schemeClr val="bg1"/>
                </a:solidFill>
                <a:latin typeface="Verdana" panose="020B0604030504040204" pitchFamily="34" charset="0"/>
                <a:ea typeface="Verdana" panose="020B0604030504040204" pitchFamily="34" charset="0"/>
              </a:rPr>
              <a:t>Automatiser la mise en production d’une</a:t>
            </a:r>
          </a:p>
          <a:p>
            <a:pPr marL="114300" indent="0" algn="l"/>
            <a:r>
              <a:rPr lang="fr-FR" sz="1000" dirty="0">
                <a:solidFill>
                  <a:schemeClr val="bg1"/>
                </a:solidFill>
                <a:latin typeface="Verdana" panose="020B0604030504040204" pitchFamily="34" charset="0"/>
                <a:ea typeface="Verdana" panose="020B0604030504040204" pitchFamily="34" charset="0"/>
              </a:rPr>
              <a:t>        application avec une plateforme </a:t>
            </a:r>
            <a:endParaRPr lang="fr-FR" sz="900" dirty="0"/>
          </a:p>
        </p:txBody>
      </p:sp>
      <p:sp>
        <p:nvSpPr>
          <p:cNvPr id="24" name="Subtitle 21">
            <a:extLst>
              <a:ext uri="{FF2B5EF4-FFF2-40B4-BE49-F238E27FC236}">
                <a16:creationId xmlns:a16="http://schemas.microsoft.com/office/drawing/2014/main" id="{E6A0DEDA-5EBE-8168-D79C-97F8A4192D26}"/>
              </a:ext>
            </a:extLst>
          </p:cNvPr>
          <p:cNvSpPr txBox="1">
            <a:spLocks/>
          </p:cNvSpPr>
          <p:nvPr/>
        </p:nvSpPr>
        <p:spPr>
          <a:xfrm>
            <a:off x="3402760" y="3908400"/>
            <a:ext cx="3308716" cy="1235100"/>
          </a:xfrm>
          <a:prstGeom prst="rect">
            <a:avLst/>
          </a:prstGeom>
          <a:solidFill>
            <a:schemeClr val="accent6">
              <a:alpha val="50000"/>
            </a:schemeClr>
          </a:solidFill>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algn="l">
              <a:buFont typeface="Wingdings" panose="05000000000000000000" pitchFamily="2" charset="2"/>
              <a:buChar char="Ø"/>
            </a:pPr>
            <a:r>
              <a:rPr lang="fr-FR" sz="1000" dirty="0">
                <a:solidFill>
                  <a:schemeClr val="bg1"/>
                </a:solidFill>
                <a:latin typeface="Verdana" panose="020B0604030504040204" pitchFamily="34" charset="0"/>
                <a:ea typeface="Verdana" panose="020B0604030504040204" pitchFamily="34" charset="0"/>
              </a:rPr>
              <a:t>Définir et mettre en place des statistiques de</a:t>
            </a:r>
          </a:p>
          <a:p>
            <a:pPr algn="l">
              <a:buFont typeface="Wingdings" panose="05000000000000000000" pitchFamily="2" charset="2"/>
              <a:buChar char="Ø"/>
            </a:pPr>
            <a:r>
              <a:rPr lang="fr-FR" sz="1000" dirty="0">
                <a:solidFill>
                  <a:schemeClr val="bg1"/>
                </a:solidFill>
                <a:latin typeface="Verdana" panose="020B0604030504040204" pitchFamily="34" charset="0"/>
                <a:ea typeface="Verdana" panose="020B0604030504040204" pitchFamily="34" charset="0"/>
              </a:rPr>
              <a:t>services</a:t>
            </a:r>
          </a:p>
          <a:p>
            <a:pPr algn="l">
              <a:buFont typeface="Wingdings" panose="05000000000000000000" pitchFamily="2" charset="2"/>
              <a:buChar char="Ø"/>
            </a:pPr>
            <a:r>
              <a:rPr lang="fr-FR" sz="1000" dirty="0">
                <a:solidFill>
                  <a:schemeClr val="bg1"/>
                </a:solidFill>
                <a:latin typeface="Verdana" panose="020B0604030504040204" pitchFamily="34" charset="0"/>
                <a:ea typeface="Verdana" panose="020B0604030504040204" pitchFamily="34" charset="0"/>
              </a:rPr>
              <a:t>Exploiter une solution de supervision</a:t>
            </a:r>
          </a:p>
          <a:p>
            <a:pPr algn="l">
              <a:buFont typeface="Wingdings" panose="05000000000000000000" pitchFamily="2" charset="2"/>
              <a:buChar char="Ø"/>
            </a:pPr>
            <a:r>
              <a:rPr lang="fr-FR" sz="1000" dirty="0">
                <a:solidFill>
                  <a:schemeClr val="bg1"/>
                </a:solidFill>
                <a:latin typeface="Verdana" panose="020B0604030504040204" pitchFamily="34" charset="0"/>
                <a:ea typeface="Verdana" panose="020B0604030504040204" pitchFamily="34" charset="0"/>
              </a:rPr>
              <a:t>Echanger sur des réseaux professionnels </a:t>
            </a:r>
          </a:p>
          <a:p>
            <a:pPr marL="114300" indent="0" algn="l"/>
            <a:r>
              <a:rPr lang="fr-FR" sz="1000" dirty="0">
                <a:solidFill>
                  <a:schemeClr val="bg1"/>
                </a:solidFill>
                <a:latin typeface="Verdana" panose="020B0604030504040204" pitchFamily="34" charset="0"/>
                <a:ea typeface="Verdana" panose="020B0604030504040204" pitchFamily="34" charset="0"/>
              </a:rPr>
              <a:t>        éventuellement en anglais</a:t>
            </a:r>
          </a:p>
        </p:txBody>
      </p:sp>
      <p:sp>
        <p:nvSpPr>
          <p:cNvPr id="2" name="Subtitle 21">
            <a:extLst>
              <a:ext uri="{FF2B5EF4-FFF2-40B4-BE49-F238E27FC236}">
                <a16:creationId xmlns:a16="http://schemas.microsoft.com/office/drawing/2014/main" id="{9E060559-8B71-AAF6-8677-D530A3509FF8}"/>
              </a:ext>
            </a:extLst>
          </p:cNvPr>
          <p:cNvSpPr txBox="1">
            <a:spLocks/>
          </p:cNvSpPr>
          <p:nvPr/>
        </p:nvSpPr>
        <p:spPr>
          <a:xfrm>
            <a:off x="273625" y="1262292"/>
            <a:ext cx="3308716" cy="1235100"/>
          </a:xfrm>
          <a:prstGeom prst="rect">
            <a:avLst/>
          </a:prstGeom>
          <a:solidFill>
            <a:schemeClr val="accent6">
              <a:alpha val="50000"/>
            </a:schemeClr>
          </a:solidFill>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285750" indent="-171450" algn="l">
              <a:buFont typeface="Wingdings" panose="05000000000000000000" pitchFamily="2" charset="2"/>
              <a:buChar char="Ø"/>
            </a:pPr>
            <a:r>
              <a:rPr lang="fr-FR" sz="1000" dirty="0">
                <a:solidFill>
                  <a:schemeClr val="bg1"/>
                </a:solidFill>
                <a:latin typeface="Verdana" panose="020B0604030504040204" pitchFamily="34" charset="0"/>
                <a:ea typeface="Verdana" panose="020B0604030504040204" pitchFamily="34" charset="0"/>
              </a:rPr>
              <a:t>Se Présenter</a:t>
            </a:r>
          </a:p>
          <a:p>
            <a:pPr marL="285750" indent="-171450" algn="l">
              <a:buFont typeface="Wingdings" panose="05000000000000000000" pitchFamily="2" charset="2"/>
              <a:buChar char="Ø"/>
            </a:pPr>
            <a:r>
              <a:rPr lang="fr-FR" sz="1000" dirty="0">
                <a:solidFill>
                  <a:schemeClr val="bg1"/>
                </a:solidFill>
                <a:latin typeface="Verdana" panose="020B0604030504040204" pitchFamily="34" charset="0"/>
                <a:ea typeface="Verdana" panose="020B0604030504040204" pitchFamily="34" charset="0"/>
              </a:rPr>
              <a:t>Certifications</a:t>
            </a:r>
          </a:p>
          <a:p>
            <a:pPr marL="285750" indent="-171450" algn="l">
              <a:buFont typeface="Wingdings" panose="05000000000000000000" pitchFamily="2" charset="2"/>
              <a:buChar char="Ø"/>
            </a:pPr>
            <a:r>
              <a:rPr lang="fr-FR" sz="1000" dirty="0">
                <a:solidFill>
                  <a:schemeClr val="bg1"/>
                </a:solidFill>
                <a:latin typeface="Verdana" panose="020B0604030504040204" pitchFamily="34" charset="0"/>
                <a:ea typeface="Verdana" panose="020B0604030504040204" pitchFamily="34" charset="0"/>
              </a:rPr>
              <a:t>Présentation de l’entreprise</a:t>
            </a:r>
          </a:p>
          <a:p>
            <a:pPr marL="285750" indent="-171450" algn="l">
              <a:buFont typeface="Wingdings" panose="05000000000000000000" pitchFamily="2" charset="2"/>
              <a:buChar char="Ø"/>
            </a:pPr>
            <a:endParaRPr lang="fr-FR" sz="9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142149" y="114047"/>
            <a:ext cx="8905183" cy="537956"/>
          </a:xfrm>
          <a:prstGeom prst="rect">
            <a:avLst/>
          </a:prstGeom>
        </p:spPr>
        <p:txBody>
          <a:bodyPr spcFirstLastPara="1" wrap="square" lIns="91425" tIns="91425" rIns="91425" bIns="91425" anchor="t" anchorCtr="0">
            <a:noAutofit/>
          </a:bodyPr>
          <a:lstStyle/>
          <a:p>
            <a:r>
              <a:rPr lang="fr-FR" dirty="0">
                <a:latin typeface="Montserrat ExtraBold" panose="00000900000000000000" pitchFamily="2" charset="0"/>
                <a:ea typeface="Verdana" panose="020B0604030504040204" pitchFamily="34" charset="0"/>
              </a:rPr>
              <a:t>CP. 5 </a:t>
            </a:r>
            <a:r>
              <a:rPr lang="fr-FR" sz="2400" b="1" dirty="0">
                <a:effectLst/>
                <a:latin typeface="Verdana" panose="020B0604030504040204" pitchFamily="34" charset="0"/>
                <a:ea typeface="Calibri" panose="020F0502020204030204" pitchFamily="34" charset="0"/>
                <a:cs typeface="Calibri" panose="020F0502020204030204" pitchFamily="34" charset="0"/>
              </a:rPr>
              <a:t>Préparer un environnement de test</a:t>
            </a:r>
            <a:br>
              <a:rPr lang="fr-FR" sz="2400" dirty="0">
                <a:latin typeface="Montserrat ExtraBold" panose="00000900000000000000" pitchFamily="2" charset="0"/>
                <a:ea typeface="Verdana" panose="020B0604030504040204" pitchFamily="34" charset="0"/>
              </a:rPr>
            </a:br>
            <a:endParaRPr dirty="0">
              <a:latin typeface="Montserrat ExtraBold" panose="00000900000000000000" pitchFamily="2" charset="0"/>
            </a:endParaRPr>
          </a:p>
        </p:txBody>
      </p:sp>
      <p:cxnSp>
        <p:nvCxnSpPr>
          <p:cNvPr id="234" name="Google Shape;234;p46"/>
          <p:cNvCxnSpPr/>
          <p:nvPr/>
        </p:nvCxnSpPr>
        <p:spPr>
          <a:xfrm>
            <a:off x="378500" y="17780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7" name="Google Shape;247;p46"/>
          <p:cNvSpPr/>
          <p:nvPr/>
        </p:nvSpPr>
        <p:spPr>
          <a:xfrm>
            <a:off x="6850102" y="2024450"/>
            <a:ext cx="423884" cy="409986"/>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46"/>
          <p:cNvGrpSpPr/>
          <p:nvPr/>
        </p:nvGrpSpPr>
        <p:grpSpPr>
          <a:xfrm>
            <a:off x="4408944" y="2017503"/>
            <a:ext cx="326106" cy="423908"/>
            <a:chOff x="3990517" y="3354173"/>
            <a:chExt cx="279559" cy="363402"/>
          </a:xfrm>
        </p:grpSpPr>
        <p:sp>
          <p:nvSpPr>
            <p:cNvPr id="249" name="Google Shape;249;p46"/>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6"/>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6"/>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46"/>
          <p:cNvGrpSpPr/>
          <p:nvPr/>
        </p:nvGrpSpPr>
        <p:grpSpPr>
          <a:xfrm>
            <a:off x="1860614" y="2015956"/>
            <a:ext cx="442673" cy="426992"/>
            <a:chOff x="1284212" y="1963766"/>
            <a:chExt cx="379489" cy="366046"/>
          </a:xfrm>
        </p:grpSpPr>
        <p:sp>
          <p:nvSpPr>
            <p:cNvPr id="253" name="Google Shape;253;p46"/>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6"/>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114DCCF6-5086-C765-D194-6483D52E6C7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2149" y="652003"/>
            <a:ext cx="6210723" cy="1903486"/>
          </a:xfrm>
          <a:prstGeom prst="rect">
            <a:avLst/>
          </a:prstGeom>
          <a:noFill/>
          <a:ln>
            <a:noFill/>
          </a:ln>
        </p:spPr>
      </p:pic>
      <p:pic>
        <p:nvPicPr>
          <p:cNvPr id="3" name="Picture 2" descr="A screenshot of a computer&#10;&#10;Description automatically generated">
            <a:extLst>
              <a:ext uri="{FF2B5EF4-FFF2-40B4-BE49-F238E27FC236}">
                <a16:creationId xmlns:a16="http://schemas.microsoft.com/office/drawing/2014/main" id="{5397FB50-C6DB-53B9-64DB-9753BB6390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4740" y="2630736"/>
            <a:ext cx="3666098" cy="2434331"/>
          </a:xfrm>
          <a:prstGeom prst="rect">
            <a:avLst/>
          </a:prstGeom>
        </p:spPr>
      </p:pic>
    </p:spTree>
    <p:extLst>
      <p:ext uri="{BB962C8B-B14F-4D97-AF65-F5344CB8AC3E}">
        <p14:creationId xmlns:p14="http://schemas.microsoft.com/office/powerpoint/2010/main" val="239867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142149" y="114047"/>
            <a:ext cx="8905183" cy="537956"/>
          </a:xfrm>
          <a:prstGeom prst="rect">
            <a:avLst/>
          </a:prstGeom>
        </p:spPr>
        <p:txBody>
          <a:bodyPr spcFirstLastPara="1" wrap="square" lIns="91425" tIns="91425" rIns="91425" bIns="91425" anchor="t" anchorCtr="0">
            <a:noAutofit/>
          </a:bodyPr>
          <a:lstStyle/>
          <a:p>
            <a:r>
              <a:rPr lang="fr-FR" dirty="0">
                <a:latin typeface="Montserrat ExtraBold" panose="00000900000000000000" pitchFamily="2" charset="0"/>
                <a:ea typeface="Verdana" panose="020B0604030504040204" pitchFamily="34" charset="0"/>
              </a:rPr>
              <a:t>CP. 5 </a:t>
            </a:r>
            <a:r>
              <a:rPr lang="fr-FR" sz="2400" b="1" dirty="0">
                <a:effectLst/>
                <a:latin typeface="Verdana" panose="020B0604030504040204" pitchFamily="34" charset="0"/>
                <a:ea typeface="Calibri" panose="020F0502020204030204" pitchFamily="34" charset="0"/>
                <a:cs typeface="Calibri" panose="020F0502020204030204" pitchFamily="34" charset="0"/>
              </a:rPr>
              <a:t>Préparer un environnement de test</a:t>
            </a:r>
            <a:br>
              <a:rPr lang="fr-FR" sz="2400" dirty="0">
                <a:latin typeface="Montserrat ExtraBold" panose="00000900000000000000" pitchFamily="2" charset="0"/>
                <a:ea typeface="Verdana" panose="020B0604030504040204" pitchFamily="34" charset="0"/>
              </a:rPr>
            </a:br>
            <a:endParaRPr dirty="0">
              <a:latin typeface="Montserrat ExtraBold" panose="00000900000000000000" pitchFamily="2" charset="0"/>
            </a:endParaRPr>
          </a:p>
        </p:txBody>
      </p:sp>
      <p:cxnSp>
        <p:nvCxnSpPr>
          <p:cNvPr id="234" name="Google Shape;234;p46"/>
          <p:cNvCxnSpPr/>
          <p:nvPr/>
        </p:nvCxnSpPr>
        <p:spPr>
          <a:xfrm>
            <a:off x="378500" y="17780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7" name="Google Shape;247;p46"/>
          <p:cNvSpPr/>
          <p:nvPr/>
        </p:nvSpPr>
        <p:spPr>
          <a:xfrm>
            <a:off x="6850102" y="2024450"/>
            <a:ext cx="423884" cy="409986"/>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46"/>
          <p:cNvGrpSpPr/>
          <p:nvPr/>
        </p:nvGrpSpPr>
        <p:grpSpPr>
          <a:xfrm>
            <a:off x="4408944" y="2017503"/>
            <a:ext cx="326106" cy="423908"/>
            <a:chOff x="3990517" y="3354173"/>
            <a:chExt cx="279559" cy="363402"/>
          </a:xfrm>
        </p:grpSpPr>
        <p:sp>
          <p:nvSpPr>
            <p:cNvPr id="249" name="Google Shape;249;p46"/>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6"/>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6"/>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46"/>
          <p:cNvGrpSpPr/>
          <p:nvPr/>
        </p:nvGrpSpPr>
        <p:grpSpPr>
          <a:xfrm>
            <a:off x="1860614" y="2015956"/>
            <a:ext cx="442673" cy="426992"/>
            <a:chOff x="1284212" y="1963766"/>
            <a:chExt cx="379489" cy="366046"/>
          </a:xfrm>
        </p:grpSpPr>
        <p:sp>
          <p:nvSpPr>
            <p:cNvPr id="253" name="Google Shape;253;p46"/>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6"/>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A screenshot of a computer&#10;&#10;Description automatically generated">
            <a:extLst>
              <a:ext uri="{FF2B5EF4-FFF2-40B4-BE49-F238E27FC236}">
                <a16:creationId xmlns:a16="http://schemas.microsoft.com/office/drawing/2014/main" id="{4915C684-EF80-BFB2-62BA-A8E5E69B04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763" y="671519"/>
            <a:ext cx="4239142" cy="2045874"/>
          </a:xfrm>
          <a:prstGeom prst="rect">
            <a:avLst/>
          </a:prstGeom>
        </p:spPr>
      </p:pic>
      <p:pic>
        <p:nvPicPr>
          <p:cNvPr id="5" name="Picture 4">
            <a:extLst>
              <a:ext uri="{FF2B5EF4-FFF2-40B4-BE49-F238E27FC236}">
                <a16:creationId xmlns:a16="http://schemas.microsoft.com/office/drawing/2014/main" id="{C4D72586-06C0-17D2-21DA-15AD271C8E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0602" y="1705541"/>
            <a:ext cx="4677042" cy="2792633"/>
          </a:xfrm>
          <a:prstGeom prst="rect">
            <a:avLst/>
          </a:prstGeom>
        </p:spPr>
      </p:pic>
      <p:pic>
        <p:nvPicPr>
          <p:cNvPr id="6" name="Picture 5" descr="A logo with green and white dots">
            <a:extLst>
              <a:ext uri="{FF2B5EF4-FFF2-40B4-BE49-F238E27FC236}">
                <a16:creationId xmlns:a16="http://schemas.microsoft.com/office/drawing/2014/main" id="{69591B24-1E3B-A5E2-E09B-BE9E6A826F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0105" y="2891445"/>
            <a:ext cx="2072134" cy="1036067"/>
          </a:xfrm>
          <a:prstGeom prst="rect">
            <a:avLst/>
          </a:prstGeom>
        </p:spPr>
      </p:pic>
      <p:pic>
        <p:nvPicPr>
          <p:cNvPr id="7" name="Picture 6" descr="A black square with white letters&#10;&#10;Description automatically generated">
            <a:extLst>
              <a:ext uri="{FF2B5EF4-FFF2-40B4-BE49-F238E27FC236}">
                <a16:creationId xmlns:a16="http://schemas.microsoft.com/office/drawing/2014/main" id="{0600C8CC-9915-4D5E-A17D-9010629DB6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1306" y="2891445"/>
            <a:ext cx="1027596" cy="1027596"/>
          </a:xfrm>
          <a:prstGeom prst="rect">
            <a:avLst/>
          </a:prstGeom>
        </p:spPr>
      </p:pic>
    </p:spTree>
    <p:extLst>
      <p:ext uri="{BB962C8B-B14F-4D97-AF65-F5344CB8AC3E}">
        <p14:creationId xmlns:p14="http://schemas.microsoft.com/office/powerpoint/2010/main" val="725605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142149" y="114047"/>
            <a:ext cx="8905183" cy="537956"/>
          </a:xfrm>
          <a:prstGeom prst="rect">
            <a:avLst/>
          </a:prstGeom>
        </p:spPr>
        <p:txBody>
          <a:bodyPr spcFirstLastPara="1" wrap="square" lIns="91425" tIns="91425" rIns="91425" bIns="91425" anchor="t" anchorCtr="0">
            <a:noAutofit/>
          </a:bodyPr>
          <a:lstStyle/>
          <a:p>
            <a:r>
              <a:rPr lang="fr-FR" dirty="0">
                <a:latin typeface="Montserrat ExtraBold" panose="00000900000000000000" pitchFamily="2" charset="0"/>
                <a:ea typeface="Verdana" panose="020B0604030504040204" pitchFamily="34" charset="0"/>
              </a:rPr>
              <a:t>CP. 6</a:t>
            </a:r>
            <a:r>
              <a:rPr lang="fr-FR" sz="2400" b="1" dirty="0">
                <a:latin typeface="Verdana" panose="020B0604030504040204" pitchFamily="34" charset="0"/>
                <a:ea typeface="Verdana" panose="020B0604030504040204" pitchFamily="34" charset="0"/>
              </a:rPr>
              <a:t> Gérer le stockage des données</a:t>
            </a:r>
            <a:br>
              <a:rPr lang="fr-FR" sz="2400" dirty="0">
                <a:latin typeface="Montserrat ExtraBold" panose="00000900000000000000" pitchFamily="2" charset="0"/>
                <a:ea typeface="Verdana" panose="020B0604030504040204" pitchFamily="34" charset="0"/>
              </a:rPr>
            </a:br>
            <a:endParaRPr dirty="0">
              <a:latin typeface="Montserrat ExtraBold" panose="00000900000000000000" pitchFamily="2" charset="0"/>
            </a:endParaRPr>
          </a:p>
        </p:txBody>
      </p:sp>
      <p:cxnSp>
        <p:nvCxnSpPr>
          <p:cNvPr id="234" name="Google Shape;234;p46"/>
          <p:cNvCxnSpPr/>
          <p:nvPr/>
        </p:nvCxnSpPr>
        <p:spPr>
          <a:xfrm>
            <a:off x="378500" y="17780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7" name="Google Shape;247;p46"/>
          <p:cNvSpPr/>
          <p:nvPr/>
        </p:nvSpPr>
        <p:spPr>
          <a:xfrm>
            <a:off x="6850102" y="2024450"/>
            <a:ext cx="423884" cy="409986"/>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46"/>
          <p:cNvGrpSpPr/>
          <p:nvPr/>
        </p:nvGrpSpPr>
        <p:grpSpPr>
          <a:xfrm>
            <a:off x="4408944" y="2017503"/>
            <a:ext cx="326106" cy="423908"/>
            <a:chOff x="3990517" y="3354173"/>
            <a:chExt cx="279559" cy="363402"/>
          </a:xfrm>
        </p:grpSpPr>
        <p:sp>
          <p:nvSpPr>
            <p:cNvPr id="249" name="Google Shape;249;p46"/>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6"/>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6"/>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46"/>
          <p:cNvGrpSpPr/>
          <p:nvPr/>
        </p:nvGrpSpPr>
        <p:grpSpPr>
          <a:xfrm>
            <a:off x="1860614" y="2015956"/>
            <a:ext cx="442673" cy="426992"/>
            <a:chOff x="1284212" y="1963766"/>
            <a:chExt cx="379489" cy="366046"/>
          </a:xfrm>
        </p:grpSpPr>
        <p:sp>
          <p:nvSpPr>
            <p:cNvPr id="253" name="Google Shape;253;p46"/>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6"/>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blue cylinder with white text&#10;&#10;Description automatically generated">
            <a:extLst>
              <a:ext uri="{FF2B5EF4-FFF2-40B4-BE49-F238E27FC236}">
                <a16:creationId xmlns:a16="http://schemas.microsoft.com/office/drawing/2014/main" id="{33008867-8323-8D7F-4CCF-4E526C08B802}"/>
              </a:ext>
            </a:extLst>
          </p:cNvPr>
          <p:cNvPicPr>
            <a:picLocks noChangeAspect="1"/>
          </p:cNvPicPr>
          <p:nvPr/>
        </p:nvPicPr>
        <p:blipFill>
          <a:blip r:embed="rId3"/>
          <a:stretch>
            <a:fillRect/>
          </a:stretch>
        </p:blipFill>
        <p:spPr>
          <a:xfrm>
            <a:off x="-180545" y="-37865"/>
            <a:ext cx="4762500" cy="4762500"/>
          </a:xfrm>
          <a:prstGeom prst="rect">
            <a:avLst/>
          </a:prstGeom>
        </p:spPr>
      </p:pic>
      <p:sp>
        <p:nvSpPr>
          <p:cNvPr id="5" name="Google Shape;233;p46">
            <a:extLst>
              <a:ext uri="{FF2B5EF4-FFF2-40B4-BE49-F238E27FC236}">
                <a16:creationId xmlns:a16="http://schemas.microsoft.com/office/drawing/2014/main" id="{952EF3AD-53C9-87A9-6E7F-411453975E4F}"/>
              </a:ext>
            </a:extLst>
          </p:cNvPr>
          <p:cNvSpPr txBox="1">
            <a:spLocks/>
          </p:cNvSpPr>
          <p:nvPr/>
        </p:nvSpPr>
        <p:spPr>
          <a:xfrm>
            <a:off x="939208" y="3892989"/>
            <a:ext cx="2522994" cy="5379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fr-FR" sz="1600" dirty="0" err="1">
                <a:latin typeface="Montserrat ExtraBold" panose="00000900000000000000" pitchFamily="2" charset="0"/>
                <a:ea typeface="Verdana" panose="020B0604030504040204" pitchFamily="34" charset="0"/>
              </a:rPr>
              <a:t>Mysql</a:t>
            </a:r>
            <a:r>
              <a:rPr lang="fr-FR" sz="1600" dirty="0">
                <a:latin typeface="Montserrat ExtraBold" panose="00000900000000000000" pitchFamily="2" charset="0"/>
                <a:ea typeface="Verdana" panose="020B0604030504040204" pitchFamily="34" charset="0"/>
              </a:rPr>
              <a:t> Flexible Server</a:t>
            </a:r>
            <a:endParaRPr lang="fr-FR" sz="1600" dirty="0">
              <a:latin typeface="Montserrat ExtraBold" panose="00000900000000000000" pitchFamily="2" charset="0"/>
            </a:endParaRPr>
          </a:p>
        </p:txBody>
      </p:sp>
    </p:spTree>
    <p:extLst>
      <p:ext uri="{BB962C8B-B14F-4D97-AF65-F5344CB8AC3E}">
        <p14:creationId xmlns:p14="http://schemas.microsoft.com/office/powerpoint/2010/main" val="1961450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142149" y="114047"/>
            <a:ext cx="8905183" cy="537956"/>
          </a:xfrm>
          <a:prstGeom prst="rect">
            <a:avLst/>
          </a:prstGeom>
        </p:spPr>
        <p:txBody>
          <a:bodyPr spcFirstLastPara="1" wrap="square" lIns="91425" tIns="91425" rIns="91425" bIns="91425" anchor="t" anchorCtr="0">
            <a:noAutofit/>
          </a:bodyPr>
          <a:lstStyle/>
          <a:p>
            <a:r>
              <a:rPr lang="fr-FR" dirty="0">
                <a:latin typeface="Montserrat ExtraBold" panose="00000900000000000000" pitchFamily="2" charset="0"/>
                <a:ea typeface="Verdana" panose="020B0604030504040204" pitchFamily="34" charset="0"/>
              </a:rPr>
              <a:t>CP. 6</a:t>
            </a:r>
            <a:r>
              <a:rPr lang="fr-FR" sz="2400" b="1" dirty="0">
                <a:latin typeface="Verdana" panose="020B0604030504040204" pitchFamily="34" charset="0"/>
                <a:ea typeface="Verdana" panose="020B0604030504040204" pitchFamily="34" charset="0"/>
              </a:rPr>
              <a:t> Gérer le stockage des données</a:t>
            </a:r>
            <a:br>
              <a:rPr lang="fr-FR" sz="2400" dirty="0">
                <a:latin typeface="Montserrat ExtraBold" panose="00000900000000000000" pitchFamily="2" charset="0"/>
                <a:ea typeface="Verdana" panose="020B0604030504040204" pitchFamily="34" charset="0"/>
              </a:rPr>
            </a:br>
            <a:endParaRPr dirty="0">
              <a:latin typeface="Montserrat ExtraBold" panose="00000900000000000000" pitchFamily="2" charset="0"/>
            </a:endParaRPr>
          </a:p>
        </p:txBody>
      </p:sp>
      <p:cxnSp>
        <p:nvCxnSpPr>
          <p:cNvPr id="234" name="Google Shape;234;p46"/>
          <p:cNvCxnSpPr/>
          <p:nvPr/>
        </p:nvCxnSpPr>
        <p:spPr>
          <a:xfrm>
            <a:off x="378500" y="17780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7" name="Google Shape;247;p46"/>
          <p:cNvSpPr/>
          <p:nvPr/>
        </p:nvSpPr>
        <p:spPr>
          <a:xfrm>
            <a:off x="6850102" y="2024450"/>
            <a:ext cx="423884" cy="409986"/>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46"/>
          <p:cNvGrpSpPr/>
          <p:nvPr/>
        </p:nvGrpSpPr>
        <p:grpSpPr>
          <a:xfrm>
            <a:off x="4408944" y="2017503"/>
            <a:ext cx="326106" cy="423908"/>
            <a:chOff x="3990517" y="3354173"/>
            <a:chExt cx="279559" cy="363402"/>
          </a:xfrm>
        </p:grpSpPr>
        <p:sp>
          <p:nvSpPr>
            <p:cNvPr id="249" name="Google Shape;249;p46"/>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6"/>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6"/>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46"/>
          <p:cNvGrpSpPr/>
          <p:nvPr/>
        </p:nvGrpSpPr>
        <p:grpSpPr>
          <a:xfrm>
            <a:off x="1860614" y="2015956"/>
            <a:ext cx="442673" cy="426992"/>
            <a:chOff x="1284212" y="1963766"/>
            <a:chExt cx="379489" cy="366046"/>
          </a:xfrm>
        </p:grpSpPr>
        <p:sp>
          <p:nvSpPr>
            <p:cNvPr id="253" name="Google Shape;253;p46"/>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6"/>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screenshot of a computer&#10;&#10;Description automatically generated">
            <a:extLst>
              <a:ext uri="{FF2B5EF4-FFF2-40B4-BE49-F238E27FC236}">
                <a16:creationId xmlns:a16="http://schemas.microsoft.com/office/drawing/2014/main" id="{2A4C0F66-134D-4AB6-5DD7-AA152F7ED0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104" y="651756"/>
            <a:ext cx="4429851" cy="2616960"/>
          </a:xfrm>
          <a:prstGeom prst="rect">
            <a:avLst/>
          </a:prstGeom>
        </p:spPr>
      </p:pic>
      <p:pic>
        <p:nvPicPr>
          <p:cNvPr id="3" name="Picture 2">
            <a:extLst>
              <a:ext uri="{FF2B5EF4-FFF2-40B4-BE49-F238E27FC236}">
                <a16:creationId xmlns:a16="http://schemas.microsoft.com/office/drawing/2014/main" id="{91AF3E85-D3B7-468F-E452-EB483E2454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59691" y="651756"/>
            <a:ext cx="4439215" cy="2449599"/>
          </a:xfrm>
          <a:prstGeom prst="rect">
            <a:avLst/>
          </a:prstGeom>
          <a:noFill/>
          <a:ln>
            <a:noFill/>
          </a:ln>
        </p:spPr>
      </p:pic>
      <p:pic>
        <p:nvPicPr>
          <p:cNvPr id="4" name="Picture 3">
            <a:extLst>
              <a:ext uri="{FF2B5EF4-FFF2-40B4-BE49-F238E27FC236}">
                <a16:creationId xmlns:a16="http://schemas.microsoft.com/office/drawing/2014/main" id="{54918128-C65D-8F02-BADF-4CB9AF3D18E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75157" y="2709065"/>
            <a:ext cx="4654638" cy="2293205"/>
          </a:xfrm>
          <a:prstGeom prst="rect">
            <a:avLst/>
          </a:prstGeom>
          <a:noFill/>
          <a:ln>
            <a:noFill/>
          </a:ln>
        </p:spPr>
      </p:pic>
    </p:spTree>
    <p:extLst>
      <p:ext uri="{BB962C8B-B14F-4D97-AF65-F5344CB8AC3E}">
        <p14:creationId xmlns:p14="http://schemas.microsoft.com/office/powerpoint/2010/main" val="1959080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142149" y="114047"/>
            <a:ext cx="8905183" cy="537956"/>
          </a:xfrm>
          <a:prstGeom prst="rect">
            <a:avLst/>
          </a:prstGeom>
        </p:spPr>
        <p:txBody>
          <a:bodyPr spcFirstLastPara="1" wrap="square" lIns="91425" tIns="91425" rIns="91425" bIns="91425" anchor="t" anchorCtr="0">
            <a:noAutofit/>
          </a:bodyPr>
          <a:lstStyle/>
          <a:p>
            <a:r>
              <a:rPr lang="fr-FR" dirty="0">
                <a:latin typeface="Montserrat ExtraBold" panose="00000900000000000000" pitchFamily="2" charset="0"/>
                <a:ea typeface="Verdana" panose="020B0604030504040204" pitchFamily="34" charset="0"/>
              </a:rPr>
              <a:t>CP. 7 </a:t>
            </a:r>
            <a:r>
              <a:rPr lang="fr-FR" sz="2400" b="1" dirty="0">
                <a:latin typeface="Verdana" panose="020B0604030504040204" pitchFamily="34" charset="0"/>
                <a:ea typeface="Verdana" panose="020B0604030504040204" pitchFamily="34" charset="0"/>
              </a:rPr>
              <a:t>Gérer des containers</a:t>
            </a:r>
            <a:br>
              <a:rPr lang="fr-FR" sz="2400" dirty="0">
                <a:latin typeface="Montserrat ExtraBold" panose="00000900000000000000" pitchFamily="2" charset="0"/>
                <a:ea typeface="Verdana" panose="020B0604030504040204" pitchFamily="34" charset="0"/>
              </a:rPr>
            </a:br>
            <a:endParaRPr dirty="0">
              <a:latin typeface="Montserrat ExtraBold" panose="00000900000000000000" pitchFamily="2" charset="0"/>
            </a:endParaRPr>
          </a:p>
        </p:txBody>
      </p:sp>
      <p:cxnSp>
        <p:nvCxnSpPr>
          <p:cNvPr id="234" name="Google Shape;234;p46"/>
          <p:cNvCxnSpPr/>
          <p:nvPr/>
        </p:nvCxnSpPr>
        <p:spPr>
          <a:xfrm>
            <a:off x="378500" y="17780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7" name="Google Shape;247;p46"/>
          <p:cNvSpPr/>
          <p:nvPr/>
        </p:nvSpPr>
        <p:spPr>
          <a:xfrm>
            <a:off x="6850102" y="2024450"/>
            <a:ext cx="423884" cy="409986"/>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46"/>
          <p:cNvGrpSpPr/>
          <p:nvPr/>
        </p:nvGrpSpPr>
        <p:grpSpPr>
          <a:xfrm>
            <a:off x="4408944" y="2017503"/>
            <a:ext cx="326106" cy="423908"/>
            <a:chOff x="3990517" y="3354173"/>
            <a:chExt cx="279559" cy="363402"/>
          </a:xfrm>
        </p:grpSpPr>
        <p:sp>
          <p:nvSpPr>
            <p:cNvPr id="249" name="Google Shape;249;p46"/>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6"/>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6"/>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46"/>
          <p:cNvGrpSpPr/>
          <p:nvPr/>
        </p:nvGrpSpPr>
        <p:grpSpPr>
          <a:xfrm>
            <a:off x="1860614" y="2015956"/>
            <a:ext cx="442673" cy="426992"/>
            <a:chOff x="1284212" y="1963766"/>
            <a:chExt cx="379489" cy="366046"/>
          </a:xfrm>
        </p:grpSpPr>
        <p:sp>
          <p:nvSpPr>
            <p:cNvPr id="253" name="Google Shape;253;p46"/>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6"/>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descr="A black text with black letters&#10;&#10;Description automatically generated">
            <a:extLst>
              <a:ext uri="{FF2B5EF4-FFF2-40B4-BE49-F238E27FC236}">
                <a16:creationId xmlns:a16="http://schemas.microsoft.com/office/drawing/2014/main" id="{D44B3EED-E7C7-55D5-9E4A-886C3F2452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3959" y="1091116"/>
            <a:ext cx="3365955" cy="592509"/>
          </a:xfrm>
          <a:prstGeom prst="rect">
            <a:avLst/>
          </a:prstGeom>
        </p:spPr>
      </p:pic>
      <p:pic>
        <p:nvPicPr>
          <p:cNvPr id="7" name="Picture 6" descr="A yellow and blue document with blue text">
            <a:extLst>
              <a:ext uri="{FF2B5EF4-FFF2-40B4-BE49-F238E27FC236}">
                <a16:creationId xmlns:a16="http://schemas.microsoft.com/office/drawing/2014/main" id="{56789225-58DE-B4B5-AB99-C6070B1E09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805" y="2114432"/>
            <a:ext cx="2225713" cy="2225713"/>
          </a:xfrm>
          <a:prstGeom prst="rect">
            <a:avLst/>
          </a:prstGeom>
        </p:spPr>
      </p:pic>
      <p:pic>
        <p:nvPicPr>
          <p:cNvPr id="3" name="Picture 2" descr="A cartoon of a whale and a ship&#10;&#10;Description automatically generated">
            <a:extLst>
              <a:ext uri="{FF2B5EF4-FFF2-40B4-BE49-F238E27FC236}">
                <a16:creationId xmlns:a16="http://schemas.microsoft.com/office/drawing/2014/main" id="{A03188A4-6578-9239-DCEA-BE69D61B2259}"/>
              </a:ext>
            </a:extLst>
          </p:cNvPr>
          <p:cNvPicPr>
            <a:picLocks noChangeAspect="1"/>
          </p:cNvPicPr>
          <p:nvPr/>
        </p:nvPicPr>
        <p:blipFill>
          <a:blip r:embed="rId5"/>
          <a:stretch>
            <a:fillRect/>
          </a:stretch>
        </p:blipFill>
        <p:spPr>
          <a:xfrm>
            <a:off x="4234737" y="2114432"/>
            <a:ext cx="2857500" cy="1600200"/>
          </a:xfrm>
          <a:prstGeom prst="rect">
            <a:avLst/>
          </a:prstGeom>
        </p:spPr>
      </p:pic>
    </p:spTree>
    <p:extLst>
      <p:ext uri="{BB962C8B-B14F-4D97-AF65-F5344CB8AC3E}">
        <p14:creationId xmlns:p14="http://schemas.microsoft.com/office/powerpoint/2010/main" val="2612972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142149" y="114047"/>
            <a:ext cx="8905183" cy="537956"/>
          </a:xfrm>
          <a:prstGeom prst="rect">
            <a:avLst/>
          </a:prstGeom>
        </p:spPr>
        <p:txBody>
          <a:bodyPr spcFirstLastPara="1" wrap="square" lIns="91425" tIns="91425" rIns="91425" bIns="91425" anchor="t" anchorCtr="0">
            <a:noAutofit/>
          </a:bodyPr>
          <a:lstStyle/>
          <a:p>
            <a:r>
              <a:rPr lang="fr-FR" dirty="0">
                <a:latin typeface="Montserrat ExtraBold" panose="00000900000000000000" pitchFamily="2" charset="0"/>
                <a:ea typeface="Verdana" panose="020B0604030504040204" pitchFamily="34" charset="0"/>
              </a:rPr>
              <a:t>CP. 7 </a:t>
            </a:r>
            <a:r>
              <a:rPr lang="fr-FR" sz="2400" b="1" dirty="0">
                <a:latin typeface="Verdana" panose="020B0604030504040204" pitchFamily="34" charset="0"/>
                <a:ea typeface="Verdana" panose="020B0604030504040204" pitchFamily="34" charset="0"/>
              </a:rPr>
              <a:t>Gérer des containers</a:t>
            </a:r>
            <a:br>
              <a:rPr lang="fr-FR" sz="2400" dirty="0">
                <a:latin typeface="Montserrat ExtraBold" panose="00000900000000000000" pitchFamily="2" charset="0"/>
                <a:ea typeface="Verdana" panose="020B0604030504040204" pitchFamily="34" charset="0"/>
              </a:rPr>
            </a:br>
            <a:endParaRPr dirty="0">
              <a:latin typeface="Montserrat ExtraBold" panose="00000900000000000000" pitchFamily="2" charset="0"/>
            </a:endParaRPr>
          </a:p>
        </p:txBody>
      </p:sp>
      <p:cxnSp>
        <p:nvCxnSpPr>
          <p:cNvPr id="234" name="Google Shape;234;p46"/>
          <p:cNvCxnSpPr/>
          <p:nvPr/>
        </p:nvCxnSpPr>
        <p:spPr>
          <a:xfrm>
            <a:off x="378500" y="17780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7" name="Google Shape;247;p46"/>
          <p:cNvSpPr/>
          <p:nvPr/>
        </p:nvSpPr>
        <p:spPr>
          <a:xfrm>
            <a:off x="6850102" y="2024450"/>
            <a:ext cx="423884" cy="409986"/>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46"/>
          <p:cNvGrpSpPr/>
          <p:nvPr/>
        </p:nvGrpSpPr>
        <p:grpSpPr>
          <a:xfrm>
            <a:off x="4408944" y="2017503"/>
            <a:ext cx="326106" cy="423908"/>
            <a:chOff x="3990517" y="3354173"/>
            <a:chExt cx="279559" cy="363402"/>
          </a:xfrm>
        </p:grpSpPr>
        <p:sp>
          <p:nvSpPr>
            <p:cNvPr id="249" name="Google Shape;249;p46"/>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6"/>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6"/>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46"/>
          <p:cNvGrpSpPr/>
          <p:nvPr/>
        </p:nvGrpSpPr>
        <p:grpSpPr>
          <a:xfrm>
            <a:off x="1860614" y="2015956"/>
            <a:ext cx="442673" cy="426992"/>
            <a:chOff x="1284212" y="1963766"/>
            <a:chExt cx="379489" cy="366046"/>
          </a:xfrm>
        </p:grpSpPr>
        <p:sp>
          <p:nvSpPr>
            <p:cNvPr id="253" name="Google Shape;253;p46"/>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6"/>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screenshot of a computer program&#10;&#10;Description automatically generated">
            <a:extLst>
              <a:ext uri="{FF2B5EF4-FFF2-40B4-BE49-F238E27FC236}">
                <a16:creationId xmlns:a16="http://schemas.microsoft.com/office/drawing/2014/main" id="{1CBE5DBC-60D3-327C-DDA2-FC0344FAB7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266" y="591353"/>
            <a:ext cx="5456830" cy="2478967"/>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FFDE098F-67A9-B48A-52B2-C86B19F595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28612" y="2620229"/>
            <a:ext cx="4879122" cy="2280535"/>
          </a:xfrm>
          <a:prstGeom prst="rect">
            <a:avLst/>
          </a:prstGeom>
        </p:spPr>
      </p:pic>
      <p:pic>
        <p:nvPicPr>
          <p:cNvPr id="5" name="Picture 4">
            <a:extLst>
              <a:ext uri="{FF2B5EF4-FFF2-40B4-BE49-F238E27FC236}">
                <a16:creationId xmlns:a16="http://schemas.microsoft.com/office/drawing/2014/main" id="{5C617EB9-8627-69B4-F93F-D5F31726273D}"/>
              </a:ext>
            </a:extLst>
          </p:cNvPr>
          <p:cNvPicPr>
            <a:picLocks noChangeAspect="1"/>
          </p:cNvPicPr>
          <p:nvPr/>
        </p:nvPicPr>
        <p:blipFill>
          <a:blip r:embed="rId5"/>
          <a:stretch>
            <a:fillRect/>
          </a:stretch>
        </p:blipFill>
        <p:spPr>
          <a:xfrm>
            <a:off x="136266" y="3663870"/>
            <a:ext cx="4777095" cy="1149475"/>
          </a:xfrm>
          <a:prstGeom prst="rect">
            <a:avLst/>
          </a:prstGeom>
        </p:spPr>
      </p:pic>
      <p:pic>
        <p:nvPicPr>
          <p:cNvPr id="7" name="Picture 6">
            <a:extLst>
              <a:ext uri="{FF2B5EF4-FFF2-40B4-BE49-F238E27FC236}">
                <a16:creationId xmlns:a16="http://schemas.microsoft.com/office/drawing/2014/main" id="{6F2859FD-C03D-C672-D6DF-1DD970021C64}"/>
              </a:ext>
            </a:extLst>
          </p:cNvPr>
          <p:cNvPicPr>
            <a:picLocks noChangeAspect="1"/>
          </p:cNvPicPr>
          <p:nvPr/>
        </p:nvPicPr>
        <p:blipFill>
          <a:blip r:embed="rId6"/>
          <a:stretch>
            <a:fillRect/>
          </a:stretch>
        </p:blipFill>
        <p:spPr>
          <a:xfrm>
            <a:off x="4515100" y="4238061"/>
            <a:ext cx="4390607" cy="575284"/>
          </a:xfrm>
          <a:prstGeom prst="rect">
            <a:avLst/>
          </a:prstGeom>
        </p:spPr>
      </p:pic>
    </p:spTree>
    <p:extLst>
      <p:ext uri="{BB962C8B-B14F-4D97-AF65-F5344CB8AC3E}">
        <p14:creationId xmlns:p14="http://schemas.microsoft.com/office/powerpoint/2010/main" val="2466816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142149" y="114046"/>
            <a:ext cx="9001851" cy="952753"/>
          </a:xfrm>
          <a:prstGeom prst="rect">
            <a:avLst/>
          </a:prstGeom>
        </p:spPr>
        <p:txBody>
          <a:bodyPr spcFirstLastPara="1" wrap="square" lIns="91425" tIns="91425" rIns="91425" bIns="91425" anchor="t" anchorCtr="0">
            <a:noAutofit/>
          </a:bodyPr>
          <a:lstStyle/>
          <a:p>
            <a:r>
              <a:rPr lang="fr-FR" dirty="0">
                <a:latin typeface="Montserrat ExtraBold" panose="00000900000000000000" pitchFamily="2" charset="0"/>
                <a:ea typeface="Verdana" panose="020B0604030504040204" pitchFamily="34" charset="0"/>
              </a:rPr>
              <a:t>CP. 8 </a:t>
            </a:r>
            <a:r>
              <a:rPr lang="fr-FR" sz="2400" b="1" dirty="0">
                <a:latin typeface="Verdana" panose="020B0604030504040204" pitchFamily="34" charset="0"/>
                <a:ea typeface="Verdana" panose="020B0604030504040204" pitchFamily="34" charset="0"/>
              </a:rPr>
              <a:t>Automatiser la mise en production d’une application avec une plateforme</a:t>
            </a:r>
            <a:br>
              <a:rPr lang="fr-FR" sz="2400" dirty="0">
                <a:latin typeface="Montserrat ExtraBold" panose="00000900000000000000" pitchFamily="2" charset="0"/>
                <a:ea typeface="Verdana" panose="020B0604030504040204" pitchFamily="34" charset="0"/>
              </a:rPr>
            </a:br>
            <a:endParaRPr dirty="0">
              <a:latin typeface="Montserrat ExtraBold" panose="00000900000000000000" pitchFamily="2" charset="0"/>
            </a:endParaRPr>
          </a:p>
        </p:txBody>
      </p:sp>
      <p:cxnSp>
        <p:nvCxnSpPr>
          <p:cNvPr id="234" name="Google Shape;234;p46"/>
          <p:cNvCxnSpPr/>
          <p:nvPr/>
        </p:nvCxnSpPr>
        <p:spPr>
          <a:xfrm>
            <a:off x="378500" y="17780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7" name="Google Shape;247;p46"/>
          <p:cNvSpPr/>
          <p:nvPr/>
        </p:nvSpPr>
        <p:spPr>
          <a:xfrm>
            <a:off x="6850102" y="2024450"/>
            <a:ext cx="423884" cy="409986"/>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46"/>
          <p:cNvGrpSpPr/>
          <p:nvPr/>
        </p:nvGrpSpPr>
        <p:grpSpPr>
          <a:xfrm>
            <a:off x="4408944" y="2017503"/>
            <a:ext cx="326106" cy="423908"/>
            <a:chOff x="3990517" y="3354173"/>
            <a:chExt cx="279559" cy="363402"/>
          </a:xfrm>
        </p:grpSpPr>
        <p:sp>
          <p:nvSpPr>
            <p:cNvPr id="249" name="Google Shape;249;p46"/>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6"/>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6"/>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46"/>
          <p:cNvGrpSpPr/>
          <p:nvPr/>
        </p:nvGrpSpPr>
        <p:grpSpPr>
          <a:xfrm>
            <a:off x="1860614" y="2015956"/>
            <a:ext cx="442673" cy="426992"/>
            <a:chOff x="1284212" y="1963766"/>
            <a:chExt cx="379489" cy="366046"/>
          </a:xfrm>
        </p:grpSpPr>
        <p:sp>
          <p:nvSpPr>
            <p:cNvPr id="253" name="Google Shape;253;p46"/>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6"/>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descr="A screenshot of a computer&#10;&#10;Description automatically generated">
            <a:extLst>
              <a:ext uri="{FF2B5EF4-FFF2-40B4-BE49-F238E27FC236}">
                <a16:creationId xmlns:a16="http://schemas.microsoft.com/office/drawing/2014/main" id="{0CA5CD31-6E38-3639-AF7C-EF3FE674763B}"/>
              </a:ext>
            </a:extLst>
          </p:cNvPr>
          <p:cNvPicPr>
            <a:picLocks noChangeAspect="1"/>
          </p:cNvPicPr>
          <p:nvPr/>
        </p:nvPicPr>
        <p:blipFill>
          <a:blip r:embed="rId3"/>
          <a:stretch>
            <a:fillRect/>
          </a:stretch>
        </p:blipFill>
        <p:spPr>
          <a:xfrm>
            <a:off x="198814" y="1624364"/>
            <a:ext cx="2966190" cy="1480998"/>
          </a:xfrm>
          <a:prstGeom prst="rect">
            <a:avLst/>
          </a:prstGeom>
        </p:spPr>
      </p:pic>
      <p:pic>
        <p:nvPicPr>
          <p:cNvPr id="7" name="Picture 6" descr="A blue and black logo&#10;&#10;Description automatically generated">
            <a:extLst>
              <a:ext uri="{FF2B5EF4-FFF2-40B4-BE49-F238E27FC236}">
                <a16:creationId xmlns:a16="http://schemas.microsoft.com/office/drawing/2014/main" id="{01534418-A5F8-8B71-37B4-66C558995011}"/>
              </a:ext>
            </a:extLst>
          </p:cNvPr>
          <p:cNvPicPr>
            <a:picLocks noChangeAspect="1"/>
          </p:cNvPicPr>
          <p:nvPr/>
        </p:nvPicPr>
        <p:blipFill>
          <a:blip r:embed="rId4"/>
          <a:stretch>
            <a:fillRect/>
          </a:stretch>
        </p:blipFill>
        <p:spPr>
          <a:xfrm>
            <a:off x="6232160" y="1432770"/>
            <a:ext cx="3028950" cy="1514475"/>
          </a:xfrm>
          <a:prstGeom prst="rect">
            <a:avLst/>
          </a:prstGeom>
        </p:spPr>
      </p:pic>
      <p:pic>
        <p:nvPicPr>
          <p:cNvPr id="9" name="Picture 8" descr="A logo with a wheel on it&#10;&#10;Description automatically generated">
            <a:extLst>
              <a:ext uri="{FF2B5EF4-FFF2-40B4-BE49-F238E27FC236}">
                <a16:creationId xmlns:a16="http://schemas.microsoft.com/office/drawing/2014/main" id="{019FD2B4-74EA-7400-9D1C-46AF78E4C290}"/>
              </a:ext>
            </a:extLst>
          </p:cNvPr>
          <p:cNvPicPr>
            <a:picLocks noChangeAspect="1"/>
          </p:cNvPicPr>
          <p:nvPr/>
        </p:nvPicPr>
        <p:blipFill>
          <a:blip r:embed="rId5"/>
          <a:stretch>
            <a:fillRect/>
          </a:stretch>
        </p:blipFill>
        <p:spPr>
          <a:xfrm>
            <a:off x="1360999" y="1241106"/>
            <a:ext cx="7004620" cy="2247514"/>
          </a:xfrm>
          <a:prstGeom prst="rect">
            <a:avLst/>
          </a:prstGeom>
        </p:spPr>
      </p:pic>
    </p:spTree>
    <p:extLst>
      <p:ext uri="{BB962C8B-B14F-4D97-AF65-F5344CB8AC3E}">
        <p14:creationId xmlns:p14="http://schemas.microsoft.com/office/powerpoint/2010/main" val="327220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142149" y="114046"/>
            <a:ext cx="9001851" cy="952753"/>
          </a:xfrm>
          <a:prstGeom prst="rect">
            <a:avLst/>
          </a:prstGeom>
        </p:spPr>
        <p:txBody>
          <a:bodyPr spcFirstLastPara="1" wrap="square" lIns="91425" tIns="91425" rIns="91425" bIns="91425" anchor="t" anchorCtr="0">
            <a:noAutofit/>
          </a:bodyPr>
          <a:lstStyle/>
          <a:p>
            <a:br>
              <a:rPr lang="fr-FR" sz="2400" dirty="0">
                <a:latin typeface="Montserrat ExtraBold" panose="00000900000000000000" pitchFamily="2" charset="0"/>
                <a:ea typeface="Verdana" panose="020B0604030504040204" pitchFamily="34" charset="0"/>
              </a:rPr>
            </a:br>
            <a:endParaRPr dirty="0">
              <a:latin typeface="Montserrat ExtraBold" panose="00000900000000000000" pitchFamily="2" charset="0"/>
            </a:endParaRPr>
          </a:p>
        </p:txBody>
      </p:sp>
      <p:sp>
        <p:nvSpPr>
          <p:cNvPr id="247" name="Google Shape;247;p46"/>
          <p:cNvSpPr/>
          <p:nvPr/>
        </p:nvSpPr>
        <p:spPr>
          <a:xfrm>
            <a:off x="6850102" y="2024450"/>
            <a:ext cx="423884" cy="409986"/>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46"/>
          <p:cNvGrpSpPr/>
          <p:nvPr/>
        </p:nvGrpSpPr>
        <p:grpSpPr>
          <a:xfrm>
            <a:off x="4408944" y="2017503"/>
            <a:ext cx="326106" cy="423908"/>
            <a:chOff x="3990517" y="3354173"/>
            <a:chExt cx="279559" cy="363402"/>
          </a:xfrm>
        </p:grpSpPr>
        <p:sp>
          <p:nvSpPr>
            <p:cNvPr id="249" name="Google Shape;249;p46"/>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6"/>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6"/>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46"/>
          <p:cNvGrpSpPr/>
          <p:nvPr/>
        </p:nvGrpSpPr>
        <p:grpSpPr>
          <a:xfrm>
            <a:off x="1860614" y="2015956"/>
            <a:ext cx="442673" cy="426992"/>
            <a:chOff x="1284212" y="1963766"/>
            <a:chExt cx="379489" cy="366046"/>
          </a:xfrm>
        </p:grpSpPr>
        <p:sp>
          <p:nvSpPr>
            <p:cNvPr id="253" name="Google Shape;253;p46"/>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6"/>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a:extLst>
              <a:ext uri="{FF2B5EF4-FFF2-40B4-BE49-F238E27FC236}">
                <a16:creationId xmlns:a16="http://schemas.microsoft.com/office/drawing/2014/main" id="{BC947A7F-F184-9BE8-56CA-24E0EC6FB0A9}"/>
              </a:ext>
            </a:extLst>
          </p:cNvPr>
          <p:cNvPicPr>
            <a:picLocks noChangeAspect="1"/>
          </p:cNvPicPr>
          <p:nvPr/>
        </p:nvPicPr>
        <p:blipFill>
          <a:blip r:embed="rId3"/>
          <a:stretch>
            <a:fillRect/>
          </a:stretch>
        </p:blipFill>
        <p:spPr>
          <a:xfrm>
            <a:off x="5828635" y="57227"/>
            <a:ext cx="3112806" cy="3575867"/>
          </a:xfrm>
          <a:prstGeom prst="rect">
            <a:avLst/>
          </a:prstGeom>
        </p:spPr>
      </p:pic>
      <p:pic>
        <p:nvPicPr>
          <p:cNvPr id="7" name="Picture 6">
            <a:extLst>
              <a:ext uri="{FF2B5EF4-FFF2-40B4-BE49-F238E27FC236}">
                <a16:creationId xmlns:a16="http://schemas.microsoft.com/office/drawing/2014/main" id="{0CA1F751-4B9E-6587-2206-059DC9FE6436}"/>
              </a:ext>
            </a:extLst>
          </p:cNvPr>
          <p:cNvPicPr>
            <a:picLocks noChangeAspect="1"/>
          </p:cNvPicPr>
          <p:nvPr/>
        </p:nvPicPr>
        <p:blipFill>
          <a:blip r:embed="rId4"/>
          <a:stretch>
            <a:fillRect/>
          </a:stretch>
        </p:blipFill>
        <p:spPr>
          <a:xfrm>
            <a:off x="5057125" y="3689913"/>
            <a:ext cx="3585954" cy="1350006"/>
          </a:xfrm>
          <a:prstGeom prst="rect">
            <a:avLst/>
          </a:prstGeom>
        </p:spPr>
      </p:pic>
      <p:pic>
        <p:nvPicPr>
          <p:cNvPr id="5" name="Picture 4">
            <a:extLst>
              <a:ext uri="{FF2B5EF4-FFF2-40B4-BE49-F238E27FC236}">
                <a16:creationId xmlns:a16="http://schemas.microsoft.com/office/drawing/2014/main" id="{91D8A4F1-0E19-047F-4532-4158ADEFA0E1}"/>
              </a:ext>
            </a:extLst>
          </p:cNvPr>
          <p:cNvPicPr>
            <a:picLocks noChangeAspect="1"/>
          </p:cNvPicPr>
          <p:nvPr/>
        </p:nvPicPr>
        <p:blipFill>
          <a:blip r:embed="rId5"/>
          <a:stretch>
            <a:fillRect/>
          </a:stretch>
        </p:blipFill>
        <p:spPr>
          <a:xfrm>
            <a:off x="216103" y="114046"/>
            <a:ext cx="5340643" cy="3184169"/>
          </a:xfrm>
          <a:prstGeom prst="rect">
            <a:avLst/>
          </a:prstGeom>
        </p:spPr>
      </p:pic>
      <p:pic>
        <p:nvPicPr>
          <p:cNvPr id="3" name="Image 2">
            <a:extLst>
              <a:ext uri="{FF2B5EF4-FFF2-40B4-BE49-F238E27FC236}">
                <a16:creationId xmlns:a16="http://schemas.microsoft.com/office/drawing/2014/main" id="{2C642100-F5E3-41A2-9529-2CF0A66A384E}"/>
              </a:ext>
            </a:extLst>
          </p:cNvPr>
          <p:cNvPicPr>
            <a:picLocks noChangeAspect="1"/>
          </p:cNvPicPr>
          <p:nvPr/>
        </p:nvPicPr>
        <p:blipFill>
          <a:blip r:embed="rId6"/>
          <a:stretch>
            <a:fillRect/>
          </a:stretch>
        </p:blipFill>
        <p:spPr>
          <a:xfrm>
            <a:off x="216103" y="3514494"/>
            <a:ext cx="4703161" cy="1465755"/>
          </a:xfrm>
          <a:prstGeom prst="rect">
            <a:avLst/>
          </a:prstGeom>
        </p:spPr>
      </p:pic>
    </p:spTree>
    <p:extLst>
      <p:ext uri="{BB962C8B-B14F-4D97-AF65-F5344CB8AC3E}">
        <p14:creationId xmlns:p14="http://schemas.microsoft.com/office/powerpoint/2010/main" val="1842121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142149" y="114046"/>
            <a:ext cx="9001851" cy="952753"/>
          </a:xfrm>
          <a:prstGeom prst="rect">
            <a:avLst/>
          </a:prstGeom>
        </p:spPr>
        <p:txBody>
          <a:bodyPr spcFirstLastPara="1" wrap="square" lIns="91425" tIns="91425" rIns="91425" bIns="91425" anchor="t" anchorCtr="0">
            <a:noAutofit/>
          </a:bodyPr>
          <a:lstStyle/>
          <a:p>
            <a:br>
              <a:rPr lang="fr-FR" sz="2400" dirty="0">
                <a:latin typeface="Montserrat ExtraBold" panose="00000900000000000000" pitchFamily="2" charset="0"/>
                <a:ea typeface="Verdana" panose="020B0604030504040204" pitchFamily="34" charset="0"/>
              </a:rPr>
            </a:br>
            <a:endParaRPr dirty="0">
              <a:latin typeface="Montserrat ExtraBold" panose="00000900000000000000" pitchFamily="2" charset="0"/>
            </a:endParaRPr>
          </a:p>
        </p:txBody>
      </p:sp>
      <p:sp>
        <p:nvSpPr>
          <p:cNvPr id="247" name="Google Shape;247;p46"/>
          <p:cNvSpPr/>
          <p:nvPr/>
        </p:nvSpPr>
        <p:spPr>
          <a:xfrm>
            <a:off x="6850102" y="2024450"/>
            <a:ext cx="423884" cy="409986"/>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46"/>
          <p:cNvGrpSpPr/>
          <p:nvPr/>
        </p:nvGrpSpPr>
        <p:grpSpPr>
          <a:xfrm>
            <a:off x="4408944" y="2017503"/>
            <a:ext cx="326106" cy="423908"/>
            <a:chOff x="3990517" y="3354173"/>
            <a:chExt cx="279559" cy="363402"/>
          </a:xfrm>
        </p:grpSpPr>
        <p:sp>
          <p:nvSpPr>
            <p:cNvPr id="249" name="Google Shape;249;p46"/>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6"/>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6"/>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46"/>
          <p:cNvGrpSpPr/>
          <p:nvPr/>
        </p:nvGrpSpPr>
        <p:grpSpPr>
          <a:xfrm>
            <a:off x="1860614" y="2015956"/>
            <a:ext cx="442673" cy="426992"/>
            <a:chOff x="1284212" y="1963766"/>
            <a:chExt cx="379489" cy="366046"/>
          </a:xfrm>
        </p:grpSpPr>
        <p:sp>
          <p:nvSpPr>
            <p:cNvPr id="253" name="Google Shape;253;p46"/>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6"/>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D39F451D-C76D-B53F-B751-2911D9E2B180}"/>
              </a:ext>
            </a:extLst>
          </p:cNvPr>
          <p:cNvPicPr>
            <a:picLocks noChangeAspect="1"/>
          </p:cNvPicPr>
          <p:nvPr/>
        </p:nvPicPr>
        <p:blipFill>
          <a:blip r:embed="rId3"/>
          <a:stretch>
            <a:fillRect/>
          </a:stretch>
        </p:blipFill>
        <p:spPr>
          <a:xfrm>
            <a:off x="188707" y="199406"/>
            <a:ext cx="3049459" cy="2235030"/>
          </a:xfrm>
          <a:prstGeom prst="rect">
            <a:avLst/>
          </a:prstGeom>
        </p:spPr>
      </p:pic>
      <p:pic>
        <p:nvPicPr>
          <p:cNvPr id="8" name="Picture 7">
            <a:extLst>
              <a:ext uri="{FF2B5EF4-FFF2-40B4-BE49-F238E27FC236}">
                <a16:creationId xmlns:a16="http://schemas.microsoft.com/office/drawing/2014/main" id="{0663DFC3-A071-49B3-7DB3-C1249F2557F9}"/>
              </a:ext>
            </a:extLst>
          </p:cNvPr>
          <p:cNvPicPr>
            <a:picLocks noChangeAspect="1"/>
          </p:cNvPicPr>
          <p:nvPr/>
        </p:nvPicPr>
        <p:blipFill>
          <a:blip r:embed="rId4"/>
          <a:stretch>
            <a:fillRect/>
          </a:stretch>
        </p:blipFill>
        <p:spPr>
          <a:xfrm>
            <a:off x="6050568" y="291765"/>
            <a:ext cx="2856023" cy="3465370"/>
          </a:xfrm>
          <a:prstGeom prst="rect">
            <a:avLst/>
          </a:prstGeom>
        </p:spPr>
      </p:pic>
      <p:pic>
        <p:nvPicPr>
          <p:cNvPr id="10" name="Picture 9">
            <a:extLst>
              <a:ext uri="{FF2B5EF4-FFF2-40B4-BE49-F238E27FC236}">
                <a16:creationId xmlns:a16="http://schemas.microsoft.com/office/drawing/2014/main" id="{8FFE2625-406B-DD5D-11B0-7DA284A2A25B}"/>
              </a:ext>
            </a:extLst>
          </p:cNvPr>
          <p:cNvPicPr>
            <a:picLocks noChangeAspect="1"/>
          </p:cNvPicPr>
          <p:nvPr/>
        </p:nvPicPr>
        <p:blipFill>
          <a:blip r:embed="rId5"/>
          <a:stretch>
            <a:fillRect/>
          </a:stretch>
        </p:blipFill>
        <p:spPr>
          <a:xfrm>
            <a:off x="1947155" y="1501010"/>
            <a:ext cx="3958673" cy="3436109"/>
          </a:xfrm>
          <a:prstGeom prst="rect">
            <a:avLst/>
          </a:prstGeom>
        </p:spPr>
      </p:pic>
    </p:spTree>
    <p:extLst>
      <p:ext uri="{BB962C8B-B14F-4D97-AF65-F5344CB8AC3E}">
        <p14:creationId xmlns:p14="http://schemas.microsoft.com/office/powerpoint/2010/main" val="2466041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610750" y="3582636"/>
            <a:ext cx="5381331" cy="1341121"/>
          </a:xfrm>
          <a:prstGeom prst="rect">
            <a:avLst/>
          </a:prstGeom>
        </p:spPr>
        <p:txBody>
          <a:bodyPr spcFirstLastPara="1" wrap="square" lIns="91425" tIns="91425" rIns="91425" bIns="91425" anchor="b" anchorCtr="0">
            <a:noAutofit/>
          </a:bodyPr>
          <a:lstStyle/>
          <a:p>
            <a:r>
              <a:rPr lang="fr-FR" sz="3600" dirty="0"/>
              <a:t>Superviser les services déployés</a:t>
            </a:r>
            <a:br>
              <a:rPr lang="fr-FR" sz="3600" dirty="0"/>
            </a:br>
            <a:br>
              <a:rPr lang="fr-FR" sz="3600" dirty="0"/>
            </a:br>
            <a:br>
              <a:rPr lang="fr-FR" sz="3600" dirty="0"/>
            </a:b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05</a:t>
            </a:r>
            <a:endParaRPr dirty="0"/>
          </a:p>
        </p:txBody>
      </p:sp>
      <p:sp>
        <p:nvSpPr>
          <p:cNvPr id="208" name="Google Shape;208;p43"/>
          <p:cNvSpPr txBox="1">
            <a:spLocks noGrp="1"/>
          </p:cNvSpPr>
          <p:nvPr>
            <p:ph type="subTitle" idx="1"/>
          </p:nvPr>
        </p:nvSpPr>
        <p:spPr>
          <a:xfrm>
            <a:off x="3549310" y="3185617"/>
            <a:ext cx="5381330" cy="464700"/>
          </a:xfrm>
          <a:prstGeom prst="rect">
            <a:avLst/>
          </a:prstGeom>
        </p:spPr>
        <p:txBody>
          <a:bodyPr spcFirstLastPara="1" wrap="square" lIns="91425" tIns="91425" rIns="91425" bIns="91425" anchor="t" anchorCtr="0">
            <a:noAutofit/>
          </a:bodyPr>
          <a:lstStyle/>
          <a:p>
            <a:pPr algn="l">
              <a:buFont typeface="Wingdings" panose="05000000000000000000" pitchFamily="2" charset="2"/>
              <a:buChar char="Ø"/>
            </a:pPr>
            <a:r>
              <a:rPr lang="fr-FR" sz="1400" dirty="0">
                <a:solidFill>
                  <a:schemeClr val="bg1"/>
                </a:solidFill>
                <a:latin typeface="Verdana" panose="020B0604030504040204" pitchFamily="34" charset="0"/>
                <a:ea typeface="Verdana" panose="020B0604030504040204" pitchFamily="34" charset="0"/>
              </a:rPr>
              <a:t>Définir et mettre en place des statistiques de</a:t>
            </a:r>
          </a:p>
          <a:p>
            <a:pPr algn="l">
              <a:buFont typeface="Wingdings" panose="05000000000000000000" pitchFamily="2" charset="2"/>
              <a:buChar char="Ø"/>
            </a:pPr>
            <a:r>
              <a:rPr lang="fr-FR" sz="1400" dirty="0">
                <a:solidFill>
                  <a:schemeClr val="bg1"/>
                </a:solidFill>
                <a:latin typeface="Verdana" panose="020B0604030504040204" pitchFamily="34" charset="0"/>
                <a:ea typeface="Verdana" panose="020B0604030504040204" pitchFamily="34" charset="0"/>
              </a:rPr>
              <a:t>services</a:t>
            </a:r>
          </a:p>
          <a:p>
            <a:pPr algn="l">
              <a:buFont typeface="Wingdings" panose="05000000000000000000" pitchFamily="2" charset="2"/>
              <a:buChar char="Ø"/>
            </a:pPr>
            <a:r>
              <a:rPr lang="fr-FR" sz="1400" dirty="0">
                <a:solidFill>
                  <a:schemeClr val="bg1"/>
                </a:solidFill>
                <a:latin typeface="Verdana" panose="020B0604030504040204" pitchFamily="34" charset="0"/>
                <a:ea typeface="Verdana" panose="020B0604030504040204" pitchFamily="34" charset="0"/>
              </a:rPr>
              <a:t>Exploiter une solution de supervision</a:t>
            </a:r>
          </a:p>
          <a:p>
            <a:pPr algn="l">
              <a:buFont typeface="Wingdings" panose="05000000000000000000" pitchFamily="2" charset="2"/>
              <a:buChar char="Ø"/>
            </a:pPr>
            <a:r>
              <a:rPr lang="fr-FR" sz="1400" dirty="0">
                <a:solidFill>
                  <a:schemeClr val="bg1"/>
                </a:solidFill>
                <a:latin typeface="Verdana" panose="020B0604030504040204" pitchFamily="34" charset="0"/>
                <a:ea typeface="Verdana" panose="020B0604030504040204" pitchFamily="34" charset="0"/>
              </a:rPr>
              <a:t>Echanger sur des réseaux professionnels </a:t>
            </a:r>
          </a:p>
          <a:p>
            <a:pPr algn="l">
              <a:buFont typeface="Wingdings" panose="05000000000000000000" pitchFamily="2" charset="2"/>
              <a:buChar char="Ø"/>
            </a:pPr>
            <a:r>
              <a:rPr lang="fr-FR" sz="1400" dirty="0">
                <a:solidFill>
                  <a:schemeClr val="bg1"/>
                </a:solidFill>
                <a:latin typeface="Verdana" panose="020B0604030504040204" pitchFamily="34" charset="0"/>
                <a:ea typeface="Verdana" panose="020B0604030504040204" pitchFamily="34" charset="0"/>
              </a:rPr>
              <a:t>éventuellement en anglais</a:t>
            </a:r>
          </a:p>
          <a:p>
            <a:pPr marL="0" lvl="0" indent="0" algn="l" rtl="0">
              <a:spcBef>
                <a:spcPts val="0"/>
              </a:spcBef>
              <a:spcAft>
                <a:spcPts val="0"/>
              </a:spcAft>
              <a:buNone/>
            </a:pP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42773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69" y="3177750"/>
            <a:ext cx="3359649"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208" name="Google Shape;208;p4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 présenter, présantation de l’entreprise, cértifications </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142149" y="114046"/>
            <a:ext cx="9001851" cy="952753"/>
          </a:xfrm>
          <a:prstGeom prst="rect">
            <a:avLst/>
          </a:prstGeom>
        </p:spPr>
        <p:txBody>
          <a:bodyPr spcFirstLastPara="1" wrap="square" lIns="91425" tIns="91425" rIns="91425" bIns="91425" anchor="t" anchorCtr="0">
            <a:noAutofit/>
          </a:bodyPr>
          <a:lstStyle/>
          <a:p>
            <a:r>
              <a:rPr lang="fr-FR" dirty="0">
                <a:latin typeface="Montserrat ExtraBold" panose="00000900000000000000" pitchFamily="2" charset="0"/>
                <a:ea typeface="Verdana" panose="020B0604030504040204" pitchFamily="34" charset="0"/>
              </a:rPr>
              <a:t>CP. 9 </a:t>
            </a:r>
            <a:r>
              <a:rPr lang="fr-FR" sz="2400" b="1" dirty="0">
                <a:latin typeface="Verdana" panose="020B0604030504040204" pitchFamily="34" charset="0"/>
                <a:ea typeface="Verdana" panose="020B0604030504040204" pitchFamily="34" charset="0"/>
              </a:rPr>
              <a:t>Définir et mettre en place des statistiques de services</a:t>
            </a:r>
            <a:br>
              <a:rPr lang="fr-FR" sz="2400" dirty="0">
                <a:latin typeface="Montserrat ExtraBold" panose="00000900000000000000" pitchFamily="2" charset="0"/>
                <a:ea typeface="Verdana" panose="020B0604030504040204" pitchFamily="34" charset="0"/>
              </a:rPr>
            </a:br>
            <a:endParaRPr dirty="0">
              <a:latin typeface="Montserrat ExtraBold" panose="00000900000000000000" pitchFamily="2" charset="0"/>
            </a:endParaRPr>
          </a:p>
        </p:txBody>
      </p:sp>
      <p:cxnSp>
        <p:nvCxnSpPr>
          <p:cNvPr id="234" name="Google Shape;234;p46"/>
          <p:cNvCxnSpPr/>
          <p:nvPr/>
        </p:nvCxnSpPr>
        <p:spPr>
          <a:xfrm>
            <a:off x="378500" y="17780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7" name="Google Shape;247;p46"/>
          <p:cNvSpPr/>
          <p:nvPr/>
        </p:nvSpPr>
        <p:spPr>
          <a:xfrm>
            <a:off x="6850102" y="2024450"/>
            <a:ext cx="423884" cy="409986"/>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46"/>
          <p:cNvGrpSpPr/>
          <p:nvPr/>
        </p:nvGrpSpPr>
        <p:grpSpPr>
          <a:xfrm>
            <a:off x="4408944" y="2017503"/>
            <a:ext cx="326106" cy="423908"/>
            <a:chOff x="3990517" y="3354173"/>
            <a:chExt cx="279559" cy="363402"/>
          </a:xfrm>
        </p:grpSpPr>
        <p:sp>
          <p:nvSpPr>
            <p:cNvPr id="249" name="Google Shape;249;p46"/>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6"/>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6"/>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46"/>
          <p:cNvGrpSpPr/>
          <p:nvPr/>
        </p:nvGrpSpPr>
        <p:grpSpPr>
          <a:xfrm>
            <a:off x="1860614" y="2015956"/>
            <a:ext cx="442673" cy="426992"/>
            <a:chOff x="1284212" y="1963766"/>
            <a:chExt cx="379489" cy="366046"/>
          </a:xfrm>
        </p:grpSpPr>
        <p:sp>
          <p:nvSpPr>
            <p:cNvPr id="253" name="Google Shape;253;p46"/>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6"/>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A logo with a circle and a circle in the middle&#10;&#10;Description automatically generated with medium confidence">
            <a:extLst>
              <a:ext uri="{FF2B5EF4-FFF2-40B4-BE49-F238E27FC236}">
                <a16:creationId xmlns:a16="http://schemas.microsoft.com/office/drawing/2014/main" id="{6D65612E-D808-349D-3580-502AC54055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7816" y="1867887"/>
            <a:ext cx="3167144" cy="1583572"/>
          </a:xfrm>
          <a:prstGeom prst="rect">
            <a:avLst/>
          </a:prstGeom>
        </p:spPr>
      </p:pic>
      <p:pic>
        <p:nvPicPr>
          <p:cNvPr id="5" name="Picture 4" descr="A logo with a red circle">
            <a:extLst>
              <a:ext uri="{FF2B5EF4-FFF2-40B4-BE49-F238E27FC236}">
                <a16:creationId xmlns:a16="http://schemas.microsoft.com/office/drawing/2014/main" id="{0C29DB97-E215-98A0-3C13-21D01E0C84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359" y="1867887"/>
            <a:ext cx="3547202" cy="1583572"/>
          </a:xfrm>
          <a:prstGeom prst="rect">
            <a:avLst/>
          </a:prstGeom>
        </p:spPr>
      </p:pic>
    </p:spTree>
    <p:extLst>
      <p:ext uri="{BB962C8B-B14F-4D97-AF65-F5344CB8AC3E}">
        <p14:creationId xmlns:p14="http://schemas.microsoft.com/office/powerpoint/2010/main" val="1319057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142149" y="114046"/>
            <a:ext cx="9001851" cy="952753"/>
          </a:xfrm>
          <a:prstGeom prst="rect">
            <a:avLst/>
          </a:prstGeom>
        </p:spPr>
        <p:txBody>
          <a:bodyPr spcFirstLastPara="1" wrap="square" lIns="91425" tIns="91425" rIns="91425" bIns="91425" anchor="t" anchorCtr="0">
            <a:noAutofit/>
          </a:bodyPr>
          <a:lstStyle/>
          <a:p>
            <a:r>
              <a:rPr lang="fr-FR" dirty="0">
                <a:latin typeface="Montserrat ExtraBold" panose="00000900000000000000" pitchFamily="2" charset="0"/>
                <a:ea typeface="Verdana" panose="020B0604030504040204" pitchFamily="34" charset="0"/>
              </a:rPr>
              <a:t>CP. 9 </a:t>
            </a:r>
            <a:r>
              <a:rPr lang="fr-FR" sz="2400" b="1" dirty="0">
                <a:latin typeface="Verdana" panose="020B0604030504040204" pitchFamily="34" charset="0"/>
                <a:ea typeface="Verdana" panose="020B0604030504040204" pitchFamily="34" charset="0"/>
              </a:rPr>
              <a:t>Définir et mettre en place des statistiques de services</a:t>
            </a:r>
            <a:br>
              <a:rPr lang="fr-FR" sz="2400" dirty="0">
                <a:latin typeface="Montserrat ExtraBold" panose="00000900000000000000" pitchFamily="2" charset="0"/>
                <a:ea typeface="Verdana" panose="020B0604030504040204" pitchFamily="34" charset="0"/>
              </a:rPr>
            </a:br>
            <a:endParaRPr dirty="0">
              <a:latin typeface="Montserrat ExtraBold" panose="00000900000000000000" pitchFamily="2" charset="0"/>
            </a:endParaRPr>
          </a:p>
        </p:txBody>
      </p:sp>
      <p:cxnSp>
        <p:nvCxnSpPr>
          <p:cNvPr id="234" name="Google Shape;234;p46"/>
          <p:cNvCxnSpPr/>
          <p:nvPr/>
        </p:nvCxnSpPr>
        <p:spPr>
          <a:xfrm>
            <a:off x="378500" y="17780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7" name="Google Shape;247;p46"/>
          <p:cNvSpPr/>
          <p:nvPr/>
        </p:nvSpPr>
        <p:spPr>
          <a:xfrm>
            <a:off x="6850102" y="2024450"/>
            <a:ext cx="423884" cy="409986"/>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46"/>
          <p:cNvGrpSpPr/>
          <p:nvPr/>
        </p:nvGrpSpPr>
        <p:grpSpPr>
          <a:xfrm>
            <a:off x="4408944" y="2017503"/>
            <a:ext cx="326106" cy="423908"/>
            <a:chOff x="3990517" y="3354173"/>
            <a:chExt cx="279559" cy="363402"/>
          </a:xfrm>
        </p:grpSpPr>
        <p:sp>
          <p:nvSpPr>
            <p:cNvPr id="249" name="Google Shape;249;p46"/>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6"/>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6"/>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46"/>
          <p:cNvGrpSpPr/>
          <p:nvPr/>
        </p:nvGrpSpPr>
        <p:grpSpPr>
          <a:xfrm>
            <a:off x="1860614" y="2015956"/>
            <a:ext cx="442673" cy="426992"/>
            <a:chOff x="1284212" y="1963766"/>
            <a:chExt cx="379489" cy="366046"/>
          </a:xfrm>
        </p:grpSpPr>
        <p:sp>
          <p:nvSpPr>
            <p:cNvPr id="253" name="Google Shape;253;p46"/>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6"/>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FA039F1E-20A1-0A45-AE9D-7633A7E003A0}"/>
              </a:ext>
            </a:extLst>
          </p:cNvPr>
          <p:cNvPicPr>
            <a:picLocks noChangeAspect="1"/>
          </p:cNvPicPr>
          <p:nvPr/>
        </p:nvPicPr>
        <p:blipFill>
          <a:blip r:embed="rId3"/>
          <a:stretch>
            <a:fillRect/>
          </a:stretch>
        </p:blipFill>
        <p:spPr>
          <a:xfrm>
            <a:off x="142149" y="911739"/>
            <a:ext cx="4698418" cy="2717285"/>
          </a:xfrm>
          <a:prstGeom prst="rect">
            <a:avLst/>
          </a:prstGeom>
        </p:spPr>
      </p:pic>
      <p:pic>
        <p:nvPicPr>
          <p:cNvPr id="3" name="Picture 2">
            <a:extLst>
              <a:ext uri="{FF2B5EF4-FFF2-40B4-BE49-F238E27FC236}">
                <a16:creationId xmlns:a16="http://schemas.microsoft.com/office/drawing/2014/main" id="{0C31DCE8-9B00-51C4-D996-600459EA0AE2}"/>
              </a:ext>
            </a:extLst>
          </p:cNvPr>
          <p:cNvPicPr>
            <a:picLocks noChangeAspect="1"/>
          </p:cNvPicPr>
          <p:nvPr/>
        </p:nvPicPr>
        <p:blipFill>
          <a:blip r:embed="rId4"/>
          <a:stretch>
            <a:fillRect/>
          </a:stretch>
        </p:blipFill>
        <p:spPr>
          <a:xfrm>
            <a:off x="3734893" y="2629036"/>
            <a:ext cx="5266958" cy="2318825"/>
          </a:xfrm>
          <a:prstGeom prst="rect">
            <a:avLst/>
          </a:prstGeom>
        </p:spPr>
      </p:pic>
    </p:spTree>
    <p:extLst>
      <p:ext uri="{BB962C8B-B14F-4D97-AF65-F5344CB8AC3E}">
        <p14:creationId xmlns:p14="http://schemas.microsoft.com/office/powerpoint/2010/main" val="386087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142149" y="114046"/>
            <a:ext cx="9001851" cy="952753"/>
          </a:xfrm>
          <a:prstGeom prst="rect">
            <a:avLst/>
          </a:prstGeom>
        </p:spPr>
        <p:txBody>
          <a:bodyPr spcFirstLastPara="1" wrap="square" lIns="91425" tIns="91425" rIns="91425" bIns="91425" anchor="t" anchorCtr="0">
            <a:noAutofit/>
          </a:bodyPr>
          <a:lstStyle/>
          <a:p>
            <a:r>
              <a:rPr lang="fr-FR" dirty="0">
                <a:latin typeface="Montserrat ExtraBold" panose="00000900000000000000" pitchFamily="2" charset="0"/>
                <a:ea typeface="Verdana" panose="020B0604030504040204" pitchFamily="34" charset="0"/>
              </a:rPr>
              <a:t>CP. 10 </a:t>
            </a:r>
            <a:r>
              <a:rPr lang="fr-FR" sz="2400" b="1" dirty="0">
                <a:effectLst/>
                <a:latin typeface="Verdana" panose="020B0604030504040204" pitchFamily="34" charset="0"/>
              </a:rPr>
              <a:t>Exploiter une solution de supervision</a:t>
            </a:r>
            <a:br>
              <a:rPr lang="fr-FR" sz="2400" dirty="0">
                <a:latin typeface="Montserrat ExtraBold" panose="00000900000000000000" pitchFamily="2" charset="0"/>
                <a:ea typeface="Verdana" panose="020B0604030504040204" pitchFamily="34" charset="0"/>
              </a:rPr>
            </a:br>
            <a:endParaRPr dirty="0">
              <a:latin typeface="Montserrat ExtraBold" panose="00000900000000000000" pitchFamily="2" charset="0"/>
            </a:endParaRPr>
          </a:p>
        </p:txBody>
      </p:sp>
      <p:cxnSp>
        <p:nvCxnSpPr>
          <p:cNvPr id="234" name="Google Shape;234;p46"/>
          <p:cNvCxnSpPr/>
          <p:nvPr/>
        </p:nvCxnSpPr>
        <p:spPr>
          <a:xfrm>
            <a:off x="378500" y="17780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7" name="Google Shape;247;p46"/>
          <p:cNvSpPr/>
          <p:nvPr/>
        </p:nvSpPr>
        <p:spPr>
          <a:xfrm>
            <a:off x="6850102" y="2024450"/>
            <a:ext cx="423884" cy="409986"/>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46"/>
          <p:cNvGrpSpPr/>
          <p:nvPr/>
        </p:nvGrpSpPr>
        <p:grpSpPr>
          <a:xfrm>
            <a:off x="4408944" y="2017503"/>
            <a:ext cx="326106" cy="423908"/>
            <a:chOff x="3990517" y="3354173"/>
            <a:chExt cx="279559" cy="363402"/>
          </a:xfrm>
        </p:grpSpPr>
        <p:sp>
          <p:nvSpPr>
            <p:cNvPr id="249" name="Google Shape;249;p46"/>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6"/>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6"/>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46"/>
          <p:cNvGrpSpPr/>
          <p:nvPr/>
        </p:nvGrpSpPr>
        <p:grpSpPr>
          <a:xfrm>
            <a:off x="1860614" y="2015956"/>
            <a:ext cx="442673" cy="426992"/>
            <a:chOff x="1284212" y="1963766"/>
            <a:chExt cx="379489" cy="366046"/>
          </a:xfrm>
        </p:grpSpPr>
        <p:sp>
          <p:nvSpPr>
            <p:cNvPr id="253" name="Google Shape;253;p46"/>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6"/>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descr="A logo with black text&#10;&#10;Description automatically generated">
            <a:extLst>
              <a:ext uri="{FF2B5EF4-FFF2-40B4-BE49-F238E27FC236}">
                <a16:creationId xmlns:a16="http://schemas.microsoft.com/office/drawing/2014/main" id="{99C2A013-F628-6F02-C8A8-CF8CF9561932}"/>
              </a:ext>
            </a:extLst>
          </p:cNvPr>
          <p:cNvPicPr>
            <a:picLocks noChangeAspect="1"/>
          </p:cNvPicPr>
          <p:nvPr/>
        </p:nvPicPr>
        <p:blipFill>
          <a:blip r:embed="rId3"/>
          <a:stretch>
            <a:fillRect/>
          </a:stretch>
        </p:blipFill>
        <p:spPr>
          <a:xfrm>
            <a:off x="6388578" y="1654077"/>
            <a:ext cx="2334000" cy="2042250"/>
          </a:xfrm>
          <a:prstGeom prst="rect">
            <a:avLst/>
          </a:prstGeom>
        </p:spPr>
      </p:pic>
      <p:pic>
        <p:nvPicPr>
          <p:cNvPr id="8" name="Picture 7" descr="A logo with a red circle">
            <a:extLst>
              <a:ext uri="{FF2B5EF4-FFF2-40B4-BE49-F238E27FC236}">
                <a16:creationId xmlns:a16="http://schemas.microsoft.com/office/drawing/2014/main" id="{3776C70E-4895-F693-CFD2-45AAD65B4C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422" y="1654076"/>
            <a:ext cx="4574643" cy="2042251"/>
          </a:xfrm>
          <a:prstGeom prst="rect">
            <a:avLst/>
          </a:prstGeom>
        </p:spPr>
      </p:pic>
    </p:spTree>
    <p:extLst>
      <p:ext uri="{BB962C8B-B14F-4D97-AF65-F5344CB8AC3E}">
        <p14:creationId xmlns:p14="http://schemas.microsoft.com/office/powerpoint/2010/main" val="1736048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142149" y="114046"/>
            <a:ext cx="9001851" cy="952753"/>
          </a:xfrm>
          <a:prstGeom prst="rect">
            <a:avLst/>
          </a:prstGeom>
        </p:spPr>
        <p:txBody>
          <a:bodyPr spcFirstLastPara="1" wrap="square" lIns="91425" tIns="91425" rIns="91425" bIns="91425" anchor="t" anchorCtr="0">
            <a:noAutofit/>
          </a:bodyPr>
          <a:lstStyle/>
          <a:p>
            <a:r>
              <a:rPr lang="fr-FR" dirty="0">
                <a:latin typeface="Montserrat ExtraBold" panose="00000900000000000000" pitchFamily="2" charset="0"/>
                <a:ea typeface="Verdana" panose="020B0604030504040204" pitchFamily="34" charset="0"/>
              </a:rPr>
              <a:t>CP. 10 </a:t>
            </a:r>
            <a:r>
              <a:rPr lang="fr-FR" sz="2400" b="1" dirty="0">
                <a:effectLst/>
                <a:latin typeface="Verdana" panose="020B0604030504040204" pitchFamily="34" charset="0"/>
              </a:rPr>
              <a:t>Exploiter une solution de supervision</a:t>
            </a:r>
            <a:br>
              <a:rPr lang="fr-FR" sz="2400" dirty="0">
                <a:latin typeface="Montserrat ExtraBold" panose="00000900000000000000" pitchFamily="2" charset="0"/>
                <a:ea typeface="Verdana" panose="020B0604030504040204" pitchFamily="34" charset="0"/>
              </a:rPr>
            </a:br>
            <a:endParaRPr dirty="0">
              <a:latin typeface="Montserrat ExtraBold" panose="00000900000000000000" pitchFamily="2" charset="0"/>
            </a:endParaRPr>
          </a:p>
        </p:txBody>
      </p:sp>
      <p:cxnSp>
        <p:nvCxnSpPr>
          <p:cNvPr id="234" name="Google Shape;234;p46"/>
          <p:cNvCxnSpPr/>
          <p:nvPr/>
        </p:nvCxnSpPr>
        <p:spPr>
          <a:xfrm>
            <a:off x="378500" y="17780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7" name="Google Shape;247;p46"/>
          <p:cNvSpPr/>
          <p:nvPr/>
        </p:nvSpPr>
        <p:spPr>
          <a:xfrm>
            <a:off x="6850102" y="2024450"/>
            <a:ext cx="423884" cy="409986"/>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46"/>
          <p:cNvGrpSpPr/>
          <p:nvPr/>
        </p:nvGrpSpPr>
        <p:grpSpPr>
          <a:xfrm>
            <a:off x="4408944" y="2017503"/>
            <a:ext cx="326106" cy="423908"/>
            <a:chOff x="3990517" y="3354173"/>
            <a:chExt cx="279559" cy="363402"/>
          </a:xfrm>
        </p:grpSpPr>
        <p:sp>
          <p:nvSpPr>
            <p:cNvPr id="249" name="Google Shape;249;p46"/>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6"/>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6"/>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46"/>
          <p:cNvGrpSpPr/>
          <p:nvPr/>
        </p:nvGrpSpPr>
        <p:grpSpPr>
          <a:xfrm>
            <a:off x="1860614" y="2015956"/>
            <a:ext cx="442673" cy="426992"/>
            <a:chOff x="1284212" y="1963766"/>
            <a:chExt cx="379489" cy="366046"/>
          </a:xfrm>
        </p:grpSpPr>
        <p:sp>
          <p:nvSpPr>
            <p:cNvPr id="253" name="Google Shape;253;p46"/>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6"/>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6A7C3BD7-03FD-9917-1DE6-258E7DD1825A}"/>
              </a:ext>
            </a:extLst>
          </p:cNvPr>
          <p:cNvPicPr>
            <a:picLocks noChangeAspect="1"/>
          </p:cNvPicPr>
          <p:nvPr/>
        </p:nvPicPr>
        <p:blipFill>
          <a:blip r:embed="rId3"/>
          <a:stretch>
            <a:fillRect/>
          </a:stretch>
        </p:blipFill>
        <p:spPr>
          <a:xfrm>
            <a:off x="142149" y="583208"/>
            <a:ext cx="4929505" cy="3053017"/>
          </a:xfrm>
          <a:prstGeom prst="rect">
            <a:avLst/>
          </a:prstGeom>
        </p:spPr>
      </p:pic>
      <p:pic>
        <p:nvPicPr>
          <p:cNvPr id="3" name="Picture 2">
            <a:extLst>
              <a:ext uri="{FF2B5EF4-FFF2-40B4-BE49-F238E27FC236}">
                <a16:creationId xmlns:a16="http://schemas.microsoft.com/office/drawing/2014/main" id="{FA572D33-80C6-6D96-FA8B-3B421126E8AA}"/>
              </a:ext>
            </a:extLst>
          </p:cNvPr>
          <p:cNvPicPr>
            <a:picLocks noChangeAspect="1"/>
          </p:cNvPicPr>
          <p:nvPr/>
        </p:nvPicPr>
        <p:blipFill>
          <a:blip r:embed="rId4"/>
          <a:stretch>
            <a:fillRect/>
          </a:stretch>
        </p:blipFill>
        <p:spPr>
          <a:xfrm>
            <a:off x="2193769" y="3259940"/>
            <a:ext cx="5250971" cy="1769514"/>
          </a:xfrm>
          <a:prstGeom prst="rect">
            <a:avLst/>
          </a:prstGeom>
        </p:spPr>
      </p:pic>
      <p:pic>
        <p:nvPicPr>
          <p:cNvPr id="4" name="Picture 3">
            <a:extLst>
              <a:ext uri="{FF2B5EF4-FFF2-40B4-BE49-F238E27FC236}">
                <a16:creationId xmlns:a16="http://schemas.microsoft.com/office/drawing/2014/main" id="{288D1D8A-9768-F255-3076-A7D2E18DD1A5}"/>
              </a:ext>
            </a:extLst>
          </p:cNvPr>
          <p:cNvPicPr>
            <a:picLocks noChangeAspect="1"/>
          </p:cNvPicPr>
          <p:nvPr/>
        </p:nvPicPr>
        <p:blipFill>
          <a:blip r:embed="rId5"/>
          <a:stretch>
            <a:fillRect/>
          </a:stretch>
        </p:blipFill>
        <p:spPr>
          <a:xfrm>
            <a:off x="4560477" y="872761"/>
            <a:ext cx="4125456" cy="2030807"/>
          </a:xfrm>
          <a:prstGeom prst="rect">
            <a:avLst/>
          </a:prstGeom>
        </p:spPr>
      </p:pic>
    </p:spTree>
    <p:extLst>
      <p:ext uri="{BB962C8B-B14F-4D97-AF65-F5344CB8AC3E}">
        <p14:creationId xmlns:p14="http://schemas.microsoft.com/office/powerpoint/2010/main" val="165022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142149" y="114046"/>
            <a:ext cx="9001851" cy="952753"/>
          </a:xfrm>
          <a:prstGeom prst="rect">
            <a:avLst/>
          </a:prstGeom>
        </p:spPr>
        <p:txBody>
          <a:bodyPr spcFirstLastPara="1" wrap="square" lIns="91425" tIns="91425" rIns="91425" bIns="91425" anchor="t" anchorCtr="0">
            <a:noAutofit/>
          </a:bodyPr>
          <a:lstStyle/>
          <a:p>
            <a:r>
              <a:rPr lang="fr-FR" dirty="0">
                <a:latin typeface="Montserrat ExtraBold" panose="00000900000000000000" pitchFamily="2" charset="0"/>
                <a:ea typeface="Verdana" panose="020B0604030504040204" pitchFamily="34" charset="0"/>
              </a:rPr>
              <a:t>CP. 11 </a:t>
            </a:r>
            <a:r>
              <a:rPr lang="fr-FR" sz="2400" b="1" dirty="0">
                <a:latin typeface="Verdana" panose="020B0604030504040204" pitchFamily="34" charset="0"/>
                <a:ea typeface="Verdana" panose="020B0604030504040204" pitchFamily="34" charset="0"/>
              </a:rPr>
              <a:t>Echanger sur des réseaux professionnels éventuellement en anglais</a:t>
            </a:r>
            <a:br>
              <a:rPr lang="fr-FR" sz="2400" dirty="0">
                <a:latin typeface="Montserrat ExtraBold" panose="00000900000000000000" pitchFamily="2" charset="0"/>
                <a:ea typeface="Verdana" panose="020B0604030504040204" pitchFamily="34" charset="0"/>
              </a:rPr>
            </a:br>
            <a:endParaRPr dirty="0">
              <a:latin typeface="Montserrat ExtraBold" panose="00000900000000000000" pitchFamily="2" charset="0"/>
            </a:endParaRPr>
          </a:p>
        </p:txBody>
      </p:sp>
      <p:cxnSp>
        <p:nvCxnSpPr>
          <p:cNvPr id="234" name="Google Shape;234;p46"/>
          <p:cNvCxnSpPr/>
          <p:nvPr/>
        </p:nvCxnSpPr>
        <p:spPr>
          <a:xfrm>
            <a:off x="378500" y="17780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7" name="Google Shape;247;p46"/>
          <p:cNvSpPr/>
          <p:nvPr/>
        </p:nvSpPr>
        <p:spPr>
          <a:xfrm>
            <a:off x="6850102" y="2024450"/>
            <a:ext cx="423884" cy="409986"/>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46"/>
          <p:cNvGrpSpPr/>
          <p:nvPr/>
        </p:nvGrpSpPr>
        <p:grpSpPr>
          <a:xfrm>
            <a:off x="4408944" y="2017503"/>
            <a:ext cx="326106" cy="423908"/>
            <a:chOff x="3990517" y="3354173"/>
            <a:chExt cx="279559" cy="363402"/>
          </a:xfrm>
        </p:grpSpPr>
        <p:sp>
          <p:nvSpPr>
            <p:cNvPr id="249" name="Google Shape;249;p46"/>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6"/>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6"/>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46"/>
          <p:cNvGrpSpPr/>
          <p:nvPr/>
        </p:nvGrpSpPr>
        <p:grpSpPr>
          <a:xfrm>
            <a:off x="1860614" y="2015956"/>
            <a:ext cx="442673" cy="426992"/>
            <a:chOff x="1284212" y="1963766"/>
            <a:chExt cx="379489" cy="366046"/>
          </a:xfrm>
        </p:grpSpPr>
        <p:sp>
          <p:nvSpPr>
            <p:cNvPr id="253" name="Google Shape;253;p46"/>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6"/>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logo with text overflow">
            <a:extLst>
              <a:ext uri="{FF2B5EF4-FFF2-40B4-BE49-F238E27FC236}">
                <a16:creationId xmlns:a16="http://schemas.microsoft.com/office/drawing/2014/main" id="{3DE27910-6C79-8DEB-D4F1-9FB00439C8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93" y="3447545"/>
            <a:ext cx="3748468" cy="1264999"/>
          </a:xfrm>
          <a:prstGeom prst="rect">
            <a:avLst/>
          </a:prstGeom>
        </p:spPr>
      </p:pic>
      <p:pic>
        <p:nvPicPr>
          <p:cNvPr id="3" name="Picture 2">
            <a:extLst>
              <a:ext uri="{FF2B5EF4-FFF2-40B4-BE49-F238E27FC236}">
                <a16:creationId xmlns:a16="http://schemas.microsoft.com/office/drawing/2014/main" id="{C2046519-4406-1C42-87CD-5E608A4339A5}"/>
              </a:ext>
            </a:extLst>
          </p:cNvPr>
          <p:cNvPicPr>
            <a:picLocks noChangeAspect="1"/>
          </p:cNvPicPr>
          <p:nvPr/>
        </p:nvPicPr>
        <p:blipFill>
          <a:blip r:embed="rId4"/>
          <a:stretch>
            <a:fillRect/>
          </a:stretch>
        </p:blipFill>
        <p:spPr>
          <a:xfrm>
            <a:off x="4712011" y="1063455"/>
            <a:ext cx="4308141" cy="3593295"/>
          </a:xfrm>
          <a:prstGeom prst="rect">
            <a:avLst/>
          </a:prstGeom>
        </p:spPr>
      </p:pic>
      <p:pic>
        <p:nvPicPr>
          <p:cNvPr id="4" name="Picture 3">
            <a:extLst>
              <a:ext uri="{FF2B5EF4-FFF2-40B4-BE49-F238E27FC236}">
                <a16:creationId xmlns:a16="http://schemas.microsoft.com/office/drawing/2014/main" id="{9B289954-D345-3DB8-27F4-80B6EEE992D4}"/>
              </a:ext>
            </a:extLst>
          </p:cNvPr>
          <p:cNvPicPr>
            <a:picLocks noChangeAspect="1"/>
          </p:cNvPicPr>
          <p:nvPr/>
        </p:nvPicPr>
        <p:blipFill>
          <a:blip r:embed="rId5"/>
          <a:stretch>
            <a:fillRect/>
          </a:stretch>
        </p:blipFill>
        <p:spPr>
          <a:xfrm>
            <a:off x="84393" y="1063455"/>
            <a:ext cx="4579377" cy="2251753"/>
          </a:xfrm>
          <a:prstGeom prst="rect">
            <a:avLst/>
          </a:prstGeom>
        </p:spPr>
      </p:pic>
    </p:spTree>
    <p:extLst>
      <p:ext uri="{BB962C8B-B14F-4D97-AF65-F5344CB8AC3E}">
        <p14:creationId xmlns:p14="http://schemas.microsoft.com/office/powerpoint/2010/main" val="1666712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142149" y="114046"/>
            <a:ext cx="9001851" cy="952753"/>
          </a:xfrm>
          <a:prstGeom prst="rect">
            <a:avLst/>
          </a:prstGeom>
        </p:spPr>
        <p:txBody>
          <a:bodyPr spcFirstLastPara="1" wrap="square" lIns="91425" tIns="91425" rIns="91425" bIns="91425" anchor="t" anchorCtr="0">
            <a:noAutofit/>
          </a:bodyPr>
          <a:lstStyle/>
          <a:p>
            <a:r>
              <a:rPr lang="fr-FR" dirty="0">
                <a:latin typeface="Montserrat ExtraBold" panose="00000900000000000000" pitchFamily="2" charset="0"/>
                <a:ea typeface="Verdana" panose="020B0604030504040204" pitchFamily="34" charset="0"/>
              </a:rPr>
              <a:t>CP. 11 </a:t>
            </a:r>
            <a:r>
              <a:rPr lang="fr-FR" sz="2400" b="1" dirty="0">
                <a:latin typeface="Verdana" panose="020B0604030504040204" pitchFamily="34" charset="0"/>
                <a:ea typeface="Verdana" panose="020B0604030504040204" pitchFamily="34" charset="0"/>
              </a:rPr>
              <a:t>Echanger sur des réseaux professionnels éventuellement en anglais</a:t>
            </a:r>
            <a:br>
              <a:rPr lang="fr-FR" sz="2400" dirty="0">
                <a:latin typeface="Montserrat ExtraBold" panose="00000900000000000000" pitchFamily="2" charset="0"/>
                <a:ea typeface="Verdana" panose="020B0604030504040204" pitchFamily="34" charset="0"/>
              </a:rPr>
            </a:br>
            <a:endParaRPr dirty="0">
              <a:latin typeface="Montserrat ExtraBold" panose="00000900000000000000" pitchFamily="2" charset="0"/>
            </a:endParaRPr>
          </a:p>
        </p:txBody>
      </p:sp>
      <p:cxnSp>
        <p:nvCxnSpPr>
          <p:cNvPr id="234" name="Google Shape;234;p46"/>
          <p:cNvCxnSpPr/>
          <p:nvPr/>
        </p:nvCxnSpPr>
        <p:spPr>
          <a:xfrm>
            <a:off x="378500" y="17780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7" name="Google Shape;247;p46"/>
          <p:cNvSpPr/>
          <p:nvPr/>
        </p:nvSpPr>
        <p:spPr>
          <a:xfrm>
            <a:off x="6850102" y="2024450"/>
            <a:ext cx="423884" cy="409986"/>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46"/>
          <p:cNvGrpSpPr/>
          <p:nvPr/>
        </p:nvGrpSpPr>
        <p:grpSpPr>
          <a:xfrm>
            <a:off x="4408944" y="2017503"/>
            <a:ext cx="326106" cy="423908"/>
            <a:chOff x="3990517" y="3354173"/>
            <a:chExt cx="279559" cy="363402"/>
          </a:xfrm>
        </p:grpSpPr>
        <p:sp>
          <p:nvSpPr>
            <p:cNvPr id="249" name="Google Shape;249;p46"/>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6"/>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6"/>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46"/>
          <p:cNvGrpSpPr/>
          <p:nvPr/>
        </p:nvGrpSpPr>
        <p:grpSpPr>
          <a:xfrm>
            <a:off x="1860614" y="2015956"/>
            <a:ext cx="442673" cy="426992"/>
            <a:chOff x="1284212" y="1963766"/>
            <a:chExt cx="379489" cy="366046"/>
          </a:xfrm>
        </p:grpSpPr>
        <p:sp>
          <p:nvSpPr>
            <p:cNvPr id="253" name="Google Shape;253;p46"/>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6"/>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CF39F539-04EE-1AB4-C0E2-98D40F25045C}"/>
              </a:ext>
            </a:extLst>
          </p:cNvPr>
          <p:cNvPicPr>
            <a:picLocks noChangeAspect="1"/>
          </p:cNvPicPr>
          <p:nvPr/>
        </p:nvPicPr>
        <p:blipFill>
          <a:blip r:embed="rId3"/>
          <a:stretch>
            <a:fillRect/>
          </a:stretch>
        </p:blipFill>
        <p:spPr>
          <a:xfrm>
            <a:off x="4643074" y="999569"/>
            <a:ext cx="4203746" cy="3966129"/>
          </a:xfrm>
          <a:prstGeom prst="rect">
            <a:avLst/>
          </a:prstGeom>
        </p:spPr>
      </p:pic>
      <p:pic>
        <p:nvPicPr>
          <p:cNvPr id="6" name="Picture 5">
            <a:extLst>
              <a:ext uri="{FF2B5EF4-FFF2-40B4-BE49-F238E27FC236}">
                <a16:creationId xmlns:a16="http://schemas.microsoft.com/office/drawing/2014/main" id="{72AA3AFD-33B1-837D-3824-4C3E072CA6F1}"/>
              </a:ext>
            </a:extLst>
          </p:cNvPr>
          <p:cNvPicPr>
            <a:picLocks noChangeAspect="1"/>
          </p:cNvPicPr>
          <p:nvPr/>
        </p:nvPicPr>
        <p:blipFill>
          <a:blip r:embed="rId4"/>
          <a:stretch>
            <a:fillRect/>
          </a:stretch>
        </p:blipFill>
        <p:spPr>
          <a:xfrm>
            <a:off x="121341" y="926844"/>
            <a:ext cx="4113700" cy="4038854"/>
          </a:xfrm>
          <a:prstGeom prst="rect">
            <a:avLst/>
          </a:prstGeom>
        </p:spPr>
      </p:pic>
    </p:spTree>
    <p:extLst>
      <p:ext uri="{BB962C8B-B14F-4D97-AF65-F5344CB8AC3E}">
        <p14:creationId xmlns:p14="http://schemas.microsoft.com/office/powerpoint/2010/main" val="4110061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DDE9BB-40F9-458A-97F9-2F166C6C1382}"/>
              </a:ext>
            </a:extLst>
          </p:cNvPr>
          <p:cNvSpPr>
            <a:spLocks noGrp="1"/>
          </p:cNvSpPr>
          <p:nvPr>
            <p:ph type="title"/>
          </p:nvPr>
        </p:nvSpPr>
        <p:spPr>
          <a:xfrm>
            <a:off x="3762670" y="3177750"/>
            <a:ext cx="3614076" cy="598800"/>
          </a:xfrm>
        </p:spPr>
        <p:txBody>
          <a:bodyPr/>
          <a:lstStyle/>
          <a:p>
            <a:r>
              <a:rPr lang="fr-FR" dirty="0"/>
              <a:t>Merci à vous</a:t>
            </a:r>
          </a:p>
        </p:txBody>
      </p:sp>
    </p:spTree>
    <p:extLst>
      <p:ext uri="{BB962C8B-B14F-4D97-AF65-F5344CB8AC3E}">
        <p14:creationId xmlns:p14="http://schemas.microsoft.com/office/powerpoint/2010/main" val="24399698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694570" y="3194016"/>
            <a:ext cx="5381331" cy="1341121"/>
          </a:xfrm>
          <a:prstGeom prst="rect">
            <a:avLst/>
          </a:prstGeom>
        </p:spPr>
        <p:txBody>
          <a:bodyPr spcFirstLastPara="1" wrap="square" lIns="91425" tIns="91425" rIns="91425" bIns="91425" anchor="b" anchorCtr="0">
            <a:noAutofit/>
          </a:bodyPr>
          <a:lstStyle/>
          <a:p>
            <a:r>
              <a:rPr lang="fr-FR" sz="3600" dirty="0">
                <a:latin typeface="Montserrat ExtraBold" panose="00000900000000000000" pitchFamily="2" charset="0"/>
                <a:ea typeface="Verdana" panose="020B0604030504040204" pitchFamily="34" charset="0"/>
              </a:rPr>
              <a:t>ANY QUESTIONS?</a:t>
            </a:r>
            <a:br>
              <a:rPr lang="fr-FR" sz="3600" dirty="0">
                <a:latin typeface="Montserrat ExtraBold" panose="00000900000000000000" pitchFamily="2" charset="0"/>
                <a:ea typeface="Verdana" panose="020B0604030504040204" pitchFamily="34" charset="0"/>
              </a:rPr>
            </a:b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06</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935129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 présenter</a:t>
            </a:r>
            <a:endParaRPr dirty="0">
              <a:solidFill>
                <a:schemeClr val="accent1"/>
              </a:solidFill>
            </a:endParaRPr>
          </a:p>
        </p:txBody>
      </p:sp>
      <p:sp>
        <p:nvSpPr>
          <p:cNvPr id="215" name="Google Shape;215;p44"/>
          <p:cNvSpPr txBox="1">
            <a:spLocks noGrp="1"/>
          </p:cNvSpPr>
          <p:nvPr>
            <p:ph type="body" idx="1"/>
          </p:nvPr>
        </p:nvSpPr>
        <p:spPr>
          <a:xfrm>
            <a:off x="545594" y="1516400"/>
            <a:ext cx="4629300" cy="512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Bonjour, je m’appelle Driton GORANI et je viens… </a:t>
            </a:r>
            <a:endParaRPr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4" name="Picture 3" descr="A black and red logo&#10;&#10;Description automatically generated">
            <a:extLst>
              <a:ext uri="{FF2B5EF4-FFF2-40B4-BE49-F238E27FC236}">
                <a16:creationId xmlns:a16="http://schemas.microsoft.com/office/drawing/2014/main" id="{481037D2-1EB5-61F7-1FB5-4C27EE61426E}"/>
              </a:ext>
            </a:extLst>
          </p:cNvPr>
          <p:cNvPicPr>
            <a:picLocks noChangeAspect="1"/>
          </p:cNvPicPr>
          <p:nvPr/>
        </p:nvPicPr>
        <p:blipFill>
          <a:blip r:embed="rId3"/>
          <a:stretch>
            <a:fillRect/>
          </a:stretch>
        </p:blipFill>
        <p:spPr>
          <a:xfrm>
            <a:off x="293150" y="3319660"/>
            <a:ext cx="4229100" cy="10858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descr="A logo of a microsoft azure company&#10;&#10;Description automatically generated">
            <a:extLst>
              <a:ext uri="{FF2B5EF4-FFF2-40B4-BE49-F238E27FC236}">
                <a16:creationId xmlns:a16="http://schemas.microsoft.com/office/drawing/2014/main" id="{42D9BA8C-169F-9857-A4B8-008D48A30978}"/>
              </a:ext>
            </a:extLst>
          </p:cNvPr>
          <p:cNvPicPr>
            <a:picLocks noChangeAspect="1"/>
          </p:cNvPicPr>
          <p:nvPr/>
        </p:nvPicPr>
        <p:blipFill>
          <a:blip r:embed="rId4"/>
          <a:stretch>
            <a:fillRect/>
          </a:stretch>
        </p:blipFill>
        <p:spPr>
          <a:xfrm>
            <a:off x="3353911" y="1417427"/>
            <a:ext cx="4181592" cy="23217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5"/>
          <p:cNvSpPr txBox="1">
            <a:spLocks noGrp="1"/>
          </p:cNvSpPr>
          <p:nvPr>
            <p:ph type="title" idx="4"/>
          </p:nvPr>
        </p:nvSpPr>
        <p:spPr>
          <a:xfrm>
            <a:off x="938499" y="445025"/>
            <a:ext cx="4855081"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Présentation de l’entreprise</a:t>
            </a:r>
            <a:endParaRPr dirty="0"/>
          </a:p>
        </p:txBody>
      </p:sp>
      <p:cxnSp>
        <p:nvCxnSpPr>
          <p:cNvPr id="222" name="Google Shape;222;p45"/>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4" name="Picture 3" descr="A map of the world with blue squares and black dots&#10;&#10;Description automatically generated">
            <a:extLst>
              <a:ext uri="{FF2B5EF4-FFF2-40B4-BE49-F238E27FC236}">
                <a16:creationId xmlns:a16="http://schemas.microsoft.com/office/drawing/2014/main" id="{1D8A79EB-E55C-B22C-C926-A73837DC4794}"/>
              </a:ext>
            </a:extLst>
          </p:cNvPr>
          <p:cNvPicPr>
            <a:picLocks noChangeAspect="1"/>
          </p:cNvPicPr>
          <p:nvPr/>
        </p:nvPicPr>
        <p:blipFill>
          <a:blip r:embed="rId3"/>
          <a:stretch>
            <a:fillRect/>
          </a:stretch>
        </p:blipFill>
        <p:spPr bwMode="auto">
          <a:xfrm>
            <a:off x="3436144" y="1032133"/>
            <a:ext cx="5454634" cy="2989724"/>
          </a:xfrm>
          <a:prstGeom prst="rect">
            <a:avLst/>
          </a:prstGeom>
        </p:spPr>
      </p:pic>
      <p:pic>
        <p:nvPicPr>
          <p:cNvPr id="5" name="Picture 4">
            <a:extLst>
              <a:ext uri="{FF2B5EF4-FFF2-40B4-BE49-F238E27FC236}">
                <a16:creationId xmlns:a16="http://schemas.microsoft.com/office/drawing/2014/main" id="{53A91449-9CD3-D87E-89D2-85708E04CB6F}"/>
              </a:ext>
            </a:extLst>
          </p:cNvPr>
          <p:cNvPicPr>
            <a:picLocks noChangeAspect="1"/>
          </p:cNvPicPr>
          <p:nvPr/>
        </p:nvPicPr>
        <p:blipFill>
          <a:blip r:embed="rId4"/>
          <a:stretch>
            <a:fillRect/>
          </a:stretch>
        </p:blipFill>
        <p:spPr bwMode="auto">
          <a:xfrm>
            <a:off x="557213" y="4111367"/>
            <a:ext cx="8309651" cy="899809"/>
          </a:xfrm>
          <a:prstGeom prst="rect">
            <a:avLst/>
          </a:prstGeom>
        </p:spPr>
      </p:pic>
      <p:pic>
        <p:nvPicPr>
          <p:cNvPr id="6" name="Picture 5">
            <a:extLst>
              <a:ext uri="{FF2B5EF4-FFF2-40B4-BE49-F238E27FC236}">
                <a16:creationId xmlns:a16="http://schemas.microsoft.com/office/drawing/2014/main" id="{05E0C968-EA68-1453-6CC5-DBF5DCCB9F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213" y="1044269"/>
            <a:ext cx="2749878" cy="1374939"/>
          </a:xfrm>
          <a:prstGeom prst="rect">
            <a:avLst/>
          </a:prstGeom>
        </p:spPr>
      </p:pic>
    </p:spTree>
    <p:extLst>
      <p:ext uri="{BB962C8B-B14F-4D97-AF65-F5344CB8AC3E}">
        <p14:creationId xmlns:p14="http://schemas.microsoft.com/office/powerpoint/2010/main" val="3292114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5"/>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Certifications</a:t>
            </a:r>
            <a:endParaRPr dirty="0"/>
          </a:p>
        </p:txBody>
      </p:sp>
      <p:cxnSp>
        <p:nvCxnSpPr>
          <p:cNvPr id="222" name="Google Shape;222;p45"/>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1" name="Picture 10" descr="A screenshot of a certificate">
            <a:extLst>
              <a:ext uri="{FF2B5EF4-FFF2-40B4-BE49-F238E27FC236}">
                <a16:creationId xmlns:a16="http://schemas.microsoft.com/office/drawing/2014/main" id="{C7E401CB-BFF7-254A-0698-795A392AA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7015" y="1580580"/>
            <a:ext cx="4629300" cy="3328365"/>
          </a:xfrm>
          <a:prstGeom prst="rect">
            <a:avLst/>
          </a:prstGeom>
          <a:ln>
            <a:noFill/>
          </a:ln>
          <a:effectLst>
            <a:outerShdw blurRad="292100" dist="139700" dir="2700000" algn="tl" rotWithShape="0">
              <a:srgbClr val="333333">
                <a:alpha val="65000"/>
              </a:srgbClr>
            </a:outerShdw>
          </a:effectLst>
        </p:spPr>
      </p:pic>
      <p:pic>
        <p:nvPicPr>
          <p:cNvPr id="12" name="Picture 11" descr="A close up of a logo&#10;&#10;Description automatically generated">
            <a:extLst>
              <a:ext uri="{FF2B5EF4-FFF2-40B4-BE49-F238E27FC236}">
                <a16:creationId xmlns:a16="http://schemas.microsoft.com/office/drawing/2014/main" id="{487BD102-9673-E8DA-5674-DF03E298AB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25" y="2020491"/>
            <a:ext cx="5125121" cy="2888454"/>
          </a:xfrm>
          <a:prstGeom prst="rect">
            <a:avLst/>
          </a:prstGeom>
          <a:ln>
            <a:noFill/>
          </a:ln>
          <a:effectLst>
            <a:outerShdw blurRad="292100" dist="139700" dir="2700000" algn="tl" rotWithShape="0">
              <a:srgbClr val="333333">
                <a:alpha val="65000"/>
              </a:srgbClr>
            </a:outerShdw>
          </a:effectLst>
        </p:spPr>
      </p:pic>
      <p:pic>
        <p:nvPicPr>
          <p:cNvPr id="13" name="Picture 12" descr="A blue and white logo with a white star&#10;&#10;Description automatically generated">
            <a:extLst>
              <a:ext uri="{FF2B5EF4-FFF2-40B4-BE49-F238E27FC236}">
                <a16:creationId xmlns:a16="http://schemas.microsoft.com/office/drawing/2014/main" id="{8DC4B842-3159-E812-E0E2-690F2C5859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6398" y="810907"/>
            <a:ext cx="1749291" cy="1749291"/>
          </a:xfrm>
          <a:prstGeom prst="rect">
            <a:avLst/>
          </a:prstGeom>
        </p:spPr>
      </p:pic>
      <p:pic>
        <p:nvPicPr>
          <p:cNvPr id="16" name="Picture 15" descr="A blue and white logo with white text&#10;&#10;Description automatically generated">
            <a:extLst>
              <a:ext uri="{FF2B5EF4-FFF2-40B4-BE49-F238E27FC236}">
                <a16:creationId xmlns:a16="http://schemas.microsoft.com/office/drawing/2014/main" id="{1DFF599D-9E52-3050-6C0F-DAA185EF64B5}"/>
              </a:ext>
            </a:extLst>
          </p:cNvPr>
          <p:cNvPicPr>
            <a:picLocks noChangeAspect="1"/>
          </p:cNvPicPr>
          <p:nvPr/>
        </p:nvPicPr>
        <p:blipFill>
          <a:blip r:embed="rId6"/>
          <a:stretch>
            <a:fillRect/>
          </a:stretch>
        </p:blipFill>
        <p:spPr>
          <a:xfrm>
            <a:off x="7278148" y="234555"/>
            <a:ext cx="1738167" cy="173816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69" y="3177750"/>
            <a:ext cx="3359649"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Diagramme</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824873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938500" y="445025"/>
            <a:ext cx="3985192" cy="56224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Diagramme et context</a:t>
            </a:r>
            <a:endParaRPr dirty="0"/>
          </a:p>
        </p:txBody>
      </p:sp>
      <p:cxnSp>
        <p:nvCxnSpPr>
          <p:cNvPr id="234" name="Google Shape;234;p46"/>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7" name="Google Shape;247;p46"/>
          <p:cNvSpPr/>
          <p:nvPr/>
        </p:nvSpPr>
        <p:spPr>
          <a:xfrm>
            <a:off x="6850102" y="2024450"/>
            <a:ext cx="423884" cy="409986"/>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46"/>
          <p:cNvGrpSpPr/>
          <p:nvPr/>
        </p:nvGrpSpPr>
        <p:grpSpPr>
          <a:xfrm>
            <a:off x="4408944" y="2017503"/>
            <a:ext cx="326106" cy="423908"/>
            <a:chOff x="3990517" y="3354173"/>
            <a:chExt cx="279559" cy="363402"/>
          </a:xfrm>
        </p:grpSpPr>
        <p:sp>
          <p:nvSpPr>
            <p:cNvPr id="249" name="Google Shape;249;p46"/>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6"/>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6"/>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46"/>
          <p:cNvGrpSpPr/>
          <p:nvPr/>
        </p:nvGrpSpPr>
        <p:grpSpPr>
          <a:xfrm>
            <a:off x="1860614" y="2015956"/>
            <a:ext cx="442673" cy="426992"/>
            <a:chOff x="1284212" y="1963766"/>
            <a:chExt cx="379489" cy="366046"/>
          </a:xfrm>
        </p:grpSpPr>
        <p:sp>
          <p:nvSpPr>
            <p:cNvPr id="253" name="Google Shape;253;p46"/>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6"/>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 name="Picture 17" descr="A screen shot of a computer&#10;&#10;Description automatically generated">
            <a:extLst>
              <a:ext uri="{FF2B5EF4-FFF2-40B4-BE49-F238E27FC236}">
                <a16:creationId xmlns:a16="http://schemas.microsoft.com/office/drawing/2014/main" id="{CE8B2FDB-7A14-B820-394D-4F0E047F749D}"/>
              </a:ext>
            </a:extLst>
          </p:cNvPr>
          <p:cNvPicPr>
            <a:picLocks noChangeAspect="1"/>
          </p:cNvPicPr>
          <p:nvPr/>
        </p:nvPicPr>
        <p:blipFill>
          <a:blip r:embed="rId3"/>
          <a:stretch>
            <a:fillRect/>
          </a:stretch>
        </p:blipFill>
        <p:spPr>
          <a:xfrm>
            <a:off x="238555" y="1007267"/>
            <a:ext cx="8686800" cy="3848100"/>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69" y="2050255"/>
            <a:ext cx="5167017" cy="2202941"/>
          </a:xfrm>
          <a:prstGeom prst="rect">
            <a:avLst/>
          </a:prstGeom>
        </p:spPr>
        <p:txBody>
          <a:bodyPr spcFirstLastPara="1" wrap="square" lIns="91425" tIns="91425" rIns="91425" bIns="91425" anchor="b" anchorCtr="0">
            <a:noAutofit/>
          </a:bodyPr>
          <a:lstStyle/>
          <a:p>
            <a:r>
              <a:rPr lang="fr-FR" sz="2400" dirty="0"/>
              <a:t>Automatiser le déploiement d'une infrastructure dans le cloud</a:t>
            </a:r>
            <a:br>
              <a:rPr lang="fr-FR" sz="3600" dirty="0"/>
            </a:b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
        <p:nvSpPr>
          <p:cNvPr id="208" name="Google Shape;208;p43"/>
          <p:cNvSpPr txBox="1">
            <a:spLocks noGrp="1"/>
          </p:cNvSpPr>
          <p:nvPr>
            <p:ph type="subTitle" idx="1"/>
          </p:nvPr>
        </p:nvSpPr>
        <p:spPr>
          <a:xfrm>
            <a:off x="3762670" y="3720650"/>
            <a:ext cx="5381330" cy="464700"/>
          </a:xfrm>
          <a:prstGeom prst="rect">
            <a:avLst/>
          </a:prstGeom>
        </p:spPr>
        <p:txBody>
          <a:bodyPr spcFirstLastPara="1" wrap="square" lIns="91425" tIns="91425" rIns="91425" bIns="91425" anchor="t" anchorCtr="0">
            <a:noAutofit/>
          </a:bodyPr>
          <a:lstStyle/>
          <a:p>
            <a:pPr marL="285750" indent="-171450" algn="l">
              <a:buFont typeface="Wingdings" panose="05000000000000000000" pitchFamily="2" charset="2"/>
              <a:buChar char="Ø"/>
            </a:pPr>
            <a:r>
              <a:rPr lang="fr-FR" sz="1400" dirty="0">
                <a:solidFill>
                  <a:schemeClr val="bg1"/>
                </a:solidFill>
                <a:latin typeface="Verdana" panose="020B0604030504040204" pitchFamily="34" charset="0"/>
                <a:ea typeface="Verdana" panose="020B0604030504040204" pitchFamily="34" charset="0"/>
              </a:rPr>
              <a:t>Automatiser la création de serveurs à l’aide de scripts</a:t>
            </a:r>
          </a:p>
          <a:p>
            <a:pPr marL="285750" indent="-171450" algn="l">
              <a:buFont typeface="Wingdings" panose="05000000000000000000" pitchFamily="2" charset="2"/>
              <a:buChar char="Ø"/>
            </a:pPr>
            <a:r>
              <a:rPr lang="fr-FR" sz="1400" dirty="0">
                <a:solidFill>
                  <a:schemeClr val="bg1"/>
                </a:solidFill>
                <a:latin typeface="Verdana" panose="020B0604030504040204" pitchFamily="34" charset="0"/>
                <a:ea typeface="Verdana" panose="020B0604030504040204" pitchFamily="34" charset="0"/>
              </a:rPr>
              <a:t>Automatiser le déploiement d’une infrastructure</a:t>
            </a:r>
          </a:p>
          <a:p>
            <a:pPr marL="285750" indent="-171450" algn="l">
              <a:buFont typeface="Wingdings" panose="05000000000000000000" pitchFamily="2" charset="2"/>
              <a:buChar char="Ø"/>
            </a:pPr>
            <a:r>
              <a:rPr lang="fr-FR" sz="1400" dirty="0">
                <a:solidFill>
                  <a:schemeClr val="bg1"/>
                </a:solidFill>
                <a:latin typeface="Verdana" panose="020B0604030504040204" pitchFamily="34" charset="0"/>
                <a:ea typeface="Verdana" panose="020B0604030504040204" pitchFamily="34" charset="0"/>
              </a:rPr>
              <a:t>Sécuriser l’infrastructure</a:t>
            </a:r>
          </a:p>
          <a:p>
            <a:pPr marL="285750" indent="-171450" algn="l">
              <a:buFont typeface="Wingdings" panose="05000000000000000000" pitchFamily="2" charset="2"/>
              <a:buChar char="Ø"/>
            </a:pPr>
            <a:r>
              <a:rPr lang="fr-FR" sz="1400" dirty="0">
                <a:solidFill>
                  <a:schemeClr val="bg1"/>
                </a:solidFill>
                <a:latin typeface="Verdana" panose="020B0604030504040204" pitchFamily="34" charset="0"/>
                <a:ea typeface="Verdana" panose="020B0604030504040204" pitchFamily="34" charset="0"/>
              </a:rPr>
              <a:t>Mettre l’infrastructure en production dans le cloud</a:t>
            </a:r>
          </a:p>
          <a:p>
            <a:pPr marL="0" lvl="0" indent="0" algn="l" rtl="0">
              <a:spcBef>
                <a:spcPts val="0"/>
              </a:spcBef>
              <a:spcAft>
                <a:spcPts val="0"/>
              </a:spcAft>
              <a:buNone/>
            </a:pP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691906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1622</TotalTime>
  <Words>2010</Words>
  <Application>Microsoft Office PowerPoint</Application>
  <PresentationFormat>Affichage à l'écran (16:9)</PresentationFormat>
  <Paragraphs>137</Paragraphs>
  <Slides>37</Slides>
  <Notes>36</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37</vt:i4>
      </vt:variant>
    </vt:vector>
  </HeadingPairs>
  <TitlesOfParts>
    <vt:vector size="44" baseType="lpstr">
      <vt:lpstr>Montserrat ExtraLight</vt:lpstr>
      <vt:lpstr>Montserrat</vt:lpstr>
      <vt:lpstr>Verdana</vt:lpstr>
      <vt:lpstr>Montserrat ExtraBold</vt:lpstr>
      <vt:lpstr>Wingdings</vt:lpstr>
      <vt:lpstr>Arial</vt:lpstr>
      <vt:lpstr>Futuristic Background by Slidesgo</vt:lpstr>
      <vt:lpstr>ADMINISTRATEUR CLOUD </vt:lpstr>
      <vt:lpstr>01</vt:lpstr>
      <vt:lpstr>Introduction</vt:lpstr>
      <vt:lpstr>Se présenter</vt:lpstr>
      <vt:lpstr>Présentation de l’entreprise</vt:lpstr>
      <vt:lpstr>Certifications</vt:lpstr>
      <vt:lpstr>Diagramme</vt:lpstr>
      <vt:lpstr>Diagramme et context</vt:lpstr>
      <vt:lpstr>Automatiser le déploiement d'une infrastructure dans le cloud </vt:lpstr>
      <vt:lpstr>CP.1 Automatiser la création de serveurs à l’aide de scripts </vt:lpstr>
      <vt:lpstr>CP.1 Automatiser la création de serveurs à l’aide de scripts </vt:lpstr>
      <vt:lpstr>CP.2 Automatiser le déploiement d’une infrastructure  </vt:lpstr>
      <vt:lpstr>CP.2 Automatiser le déploiement d’une infrastructure  </vt:lpstr>
      <vt:lpstr>CP.3 Sécuriser l’infrastructure </vt:lpstr>
      <vt:lpstr>CP.3 Sécuriser l’infrastructure </vt:lpstr>
      <vt:lpstr>CP. 4 Mettre l’infrastructure en production dans le cloud </vt:lpstr>
      <vt:lpstr>CP. 4 Mettre l’infrastructure en production dans le cloud </vt:lpstr>
      <vt:lpstr>CP. 4 Mettre l’infrastructure en production dans le cloud </vt:lpstr>
      <vt:lpstr>Déployer en continu une application  </vt:lpstr>
      <vt:lpstr>CP. 5 Préparer un environnement de test </vt:lpstr>
      <vt:lpstr>CP. 5 Préparer un environnement de test </vt:lpstr>
      <vt:lpstr>CP. 6 Gérer le stockage des données </vt:lpstr>
      <vt:lpstr>CP. 6 Gérer le stockage des données </vt:lpstr>
      <vt:lpstr>CP. 7 Gérer des containers </vt:lpstr>
      <vt:lpstr>CP. 7 Gérer des containers </vt:lpstr>
      <vt:lpstr>CP. 8 Automatiser la mise en production d’une application avec une plateforme </vt:lpstr>
      <vt:lpstr> </vt:lpstr>
      <vt:lpstr> </vt:lpstr>
      <vt:lpstr>Superviser les services déployés   </vt:lpstr>
      <vt:lpstr>CP. 9 Définir et mettre en place des statistiques de services </vt:lpstr>
      <vt:lpstr>CP. 9 Définir et mettre en place des statistiques de services </vt:lpstr>
      <vt:lpstr>CP. 10 Exploiter une solution de supervision </vt:lpstr>
      <vt:lpstr>CP. 10 Exploiter une solution de supervision </vt:lpstr>
      <vt:lpstr>CP. 11 Echanger sur des réseaux professionnels éventuellement en anglais </vt:lpstr>
      <vt:lpstr>CP. 11 Echanger sur des réseaux professionnels éventuellement en anglais </vt:lpstr>
      <vt:lpstr>Merci à vous</vt:lpstr>
      <vt:lpstr>ANY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ADMINISTRATEUR CLOUD </dc:title>
  <cp:lastModifiedBy>Driton</cp:lastModifiedBy>
  <cp:revision>58</cp:revision>
  <dcterms:modified xsi:type="dcterms:W3CDTF">2023-11-06T22:40:59Z</dcterms:modified>
</cp:coreProperties>
</file>